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4" r:id="rId9"/>
    <p:sldId id="262" r:id="rId10"/>
    <p:sldId id="265" r:id="rId11"/>
    <p:sldId id="266" r:id="rId12"/>
    <p:sldId id="267" r:id="rId13"/>
    <p:sldId id="268" r:id="rId14"/>
    <p:sldId id="269" r:id="rId15"/>
    <p:sldId id="272" r:id="rId16"/>
    <p:sldId id="271" r:id="rId17"/>
    <p:sldId id="270" r:id="rId18"/>
    <p:sldId id="273" r:id="rId19"/>
    <p:sldId id="274" r:id="rId20"/>
    <p:sldId id="275" r:id="rId21"/>
    <p:sldId id="276" r:id="rId22"/>
    <p:sldId id="277" r:id="rId23"/>
    <p:sldId id="278" r:id="rId24"/>
    <p:sldId id="279" r:id="rId25"/>
    <p:sldId id="280" r:id="rId26"/>
    <p:sldId id="281"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sin título" id="{7246EE54-F739-4B74-9CF6-568EB8E178A7}">
          <p14:sldIdLst/>
        </p14:section>
        <p14:section name="Sección predeterminada" id="{BDFDBEBB-E5F7-498B-914C-B11B3EFC0858}">
          <p14:sldIdLst>
            <p14:sldId id="256"/>
            <p14:sldId id="257"/>
            <p14:sldId id="258"/>
            <p14:sldId id="259"/>
            <p14:sldId id="260"/>
            <p14:sldId id="261"/>
            <p14:sldId id="263"/>
            <p14:sldId id="264"/>
            <p14:sldId id="262"/>
            <p14:sldId id="265"/>
            <p14:sldId id="266"/>
            <p14:sldId id="267"/>
            <p14:sldId id="268"/>
            <p14:sldId id="269"/>
            <p14:sldId id="272"/>
            <p14:sldId id="271"/>
            <p14:sldId id="270"/>
            <p14:sldId id="273"/>
            <p14:sldId id="274"/>
            <p14:sldId id="275"/>
            <p14:sldId id="276"/>
            <p14:sldId id="277"/>
            <p14:sldId id="278"/>
            <p14:sldId id="279"/>
            <p14:sldId id="280"/>
            <p14:sldId id="281"/>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10/12/2014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10/12/2014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10/12/2014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10/12/2014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10/12/2014</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10/12/2014</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10/12/2014</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10/12/2014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10/12/2014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10/12/2014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10/12/2014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10/12/2014</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476673"/>
            <a:ext cx="9144000" cy="2376263"/>
          </a:xfrm>
        </p:spPr>
        <p:txBody>
          <a:bodyPr>
            <a:normAutofit/>
          </a:bodyPr>
          <a:lstStyle/>
          <a:p>
            <a:r>
              <a:rPr lang="es-CO" dirty="0" smtClean="0">
                <a:latin typeface="Algerian" pitchFamily="82" charset="0"/>
              </a:rPr>
              <a:t>Asombrosa profecía próxima a su cumplimiento:</a:t>
            </a:r>
            <a:br>
              <a:rPr lang="es-CO" dirty="0" smtClean="0">
                <a:latin typeface="Algerian" pitchFamily="82" charset="0"/>
              </a:rPr>
            </a:br>
            <a:r>
              <a:rPr lang="es-CO" dirty="0" smtClean="0">
                <a:latin typeface="Algerian" pitchFamily="82" charset="0"/>
              </a:rPr>
              <a:t> </a:t>
            </a:r>
            <a:r>
              <a:rPr lang="es-CO" dirty="0" smtClean="0">
                <a:solidFill>
                  <a:srgbClr val="FF0000"/>
                </a:solidFill>
                <a:latin typeface="Algerian" pitchFamily="82" charset="0"/>
              </a:rPr>
              <a:t>los seis mil años de pecado</a:t>
            </a:r>
            <a:endParaRPr lang="es-CO" dirty="0">
              <a:solidFill>
                <a:srgbClr val="FF0000"/>
              </a:solidFill>
              <a:latin typeface="Algerian" pitchFamily="82" charset="0"/>
            </a:endParaRPr>
          </a:p>
        </p:txBody>
      </p:sp>
      <p:sp>
        <p:nvSpPr>
          <p:cNvPr id="3" name="2 Subtítulo"/>
          <p:cNvSpPr>
            <a:spLocks noGrp="1"/>
          </p:cNvSpPr>
          <p:nvPr>
            <p:ph type="subTitle" idx="1"/>
          </p:nvPr>
        </p:nvSpPr>
        <p:spPr>
          <a:xfrm>
            <a:off x="0" y="5877272"/>
            <a:ext cx="9144000" cy="672480"/>
          </a:xfrm>
          <a:solidFill>
            <a:schemeClr val="accent6">
              <a:lumMod val="40000"/>
              <a:lumOff val="60000"/>
            </a:schemeClr>
          </a:solidFill>
        </p:spPr>
        <p:txBody>
          <a:bodyPr>
            <a:normAutofit fontScale="92500" lnSpcReduction="10000"/>
          </a:bodyPr>
          <a:lstStyle/>
          <a:p>
            <a:r>
              <a:rPr lang="es-CO" sz="4400" b="1" dirty="0" smtClean="0">
                <a:latin typeface="Palace Script MT" pitchFamily="66" charset="0"/>
              </a:rPr>
              <a:t>Humberto fierro g.</a:t>
            </a:r>
            <a:endParaRPr lang="es-CO" sz="4400" b="1" dirty="0">
              <a:latin typeface="Palace Script MT" pitchFamily="66"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2708920"/>
            <a:ext cx="5400600"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4652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036496" cy="1143000"/>
          </a:xfrm>
          <a:solidFill>
            <a:schemeClr val="accent6">
              <a:lumMod val="40000"/>
              <a:lumOff val="60000"/>
            </a:schemeClr>
          </a:solidFill>
        </p:spPr>
        <p:txBody>
          <a:bodyPr>
            <a:noAutofit/>
          </a:bodyPr>
          <a:lstStyle/>
          <a:p>
            <a:r>
              <a:rPr lang="es-CO" sz="2800" dirty="0">
                <a:latin typeface="Algerian" pitchFamily="82" charset="0"/>
              </a:rPr>
              <a:t>Asombrosa profecía próxima a su cumplimiento:</a:t>
            </a:r>
            <a:br>
              <a:rPr lang="es-CO" sz="2800" dirty="0">
                <a:latin typeface="Algerian" pitchFamily="82" charset="0"/>
              </a:rPr>
            </a:br>
            <a:r>
              <a:rPr lang="es-CO" sz="2800" dirty="0">
                <a:latin typeface="Algerian" pitchFamily="82" charset="0"/>
              </a:rPr>
              <a:t> </a:t>
            </a:r>
            <a:r>
              <a:rPr lang="es-CO" sz="2800" dirty="0">
                <a:solidFill>
                  <a:srgbClr val="0070C0"/>
                </a:solidFill>
                <a:latin typeface="Algerian" pitchFamily="82" charset="0"/>
              </a:rPr>
              <a:t>los seis mil años de pecado</a:t>
            </a:r>
          </a:p>
        </p:txBody>
      </p:sp>
      <p:sp>
        <p:nvSpPr>
          <p:cNvPr id="3" name="2 Marcador de contenido"/>
          <p:cNvSpPr>
            <a:spLocks noGrp="1"/>
          </p:cNvSpPr>
          <p:nvPr>
            <p:ph idx="1"/>
          </p:nvPr>
        </p:nvSpPr>
        <p:spPr>
          <a:xfrm>
            <a:off x="457200" y="1600200"/>
            <a:ext cx="8229600" cy="5141168"/>
          </a:xfrm>
        </p:spPr>
        <p:txBody>
          <a:bodyPr>
            <a:normAutofit fontScale="77500" lnSpcReduction="20000"/>
          </a:bodyPr>
          <a:lstStyle/>
          <a:p>
            <a:pPr marL="0" indent="0" algn="ctr">
              <a:buNone/>
            </a:pPr>
            <a:r>
              <a:rPr lang="es-CO" sz="3600" b="1" u="sng" dirty="0" smtClean="0"/>
              <a:t>Introducción</a:t>
            </a:r>
          </a:p>
          <a:p>
            <a:pPr marL="0" indent="0" algn="ctr">
              <a:buNone/>
            </a:pPr>
            <a:r>
              <a:rPr lang="es-CO" dirty="0" smtClean="0"/>
              <a:t>«</a:t>
            </a:r>
            <a:r>
              <a:rPr lang="es-CO" sz="2400" b="1" dirty="0" smtClean="0">
                <a:latin typeface="Agency FB" pitchFamily="34" charset="0"/>
              </a:rPr>
              <a:t>Pero </a:t>
            </a:r>
            <a:r>
              <a:rPr lang="es-CO" sz="2400" b="1" dirty="0">
                <a:latin typeface="Agency FB" pitchFamily="34" charset="0"/>
              </a:rPr>
              <a:t>tú, oh Daniel, cierra las palabras y sella el libro hasta el tiempo del fin. Muchos correrán de un lado para otro, </a:t>
            </a:r>
            <a:r>
              <a:rPr lang="es-CO" sz="2400" b="1" u="sng" dirty="0">
                <a:latin typeface="Agency FB" pitchFamily="34" charset="0"/>
              </a:rPr>
              <a:t>y se incrementará el </a:t>
            </a:r>
            <a:r>
              <a:rPr lang="es-CO" sz="2400" b="1" u="sng" dirty="0" smtClean="0">
                <a:latin typeface="Agency FB" pitchFamily="34" charset="0"/>
              </a:rPr>
              <a:t>conocimient</a:t>
            </a:r>
            <a:r>
              <a:rPr lang="es-CO" sz="2400" b="1" u="sng" dirty="0">
                <a:latin typeface="Agency FB" pitchFamily="34" charset="0"/>
              </a:rPr>
              <a:t>o</a:t>
            </a:r>
            <a:r>
              <a:rPr lang="es-CO" dirty="0" smtClean="0"/>
              <a:t>» </a:t>
            </a:r>
            <a:r>
              <a:rPr lang="es-CO" sz="2400" dirty="0" smtClean="0">
                <a:solidFill>
                  <a:srgbClr val="FF0000"/>
                </a:solidFill>
              </a:rPr>
              <a:t>Daniel 12:4</a:t>
            </a:r>
            <a:r>
              <a:rPr lang="es-CO" sz="2400" dirty="0" smtClean="0"/>
              <a:t>.</a:t>
            </a:r>
          </a:p>
          <a:p>
            <a:pPr marL="0" indent="0" algn="ctr">
              <a:buNone/>
            </a:pPr>
            <a:endParaRPr lang="es-CO" sz="2400" dirty="0"/>
          </a:p>
          <a:p>
            <a:pPr marL="0" indent="0" algn="ctr">
              <a:buNone/>
            </a:pPr>
            <a:r>
              <a:rPr lang="es-CO" sz="2400" dirty="0" smtClean="0"/>
              <a:t>Al </a:t>
            </a:r>
            <a:r>
              <a:rPr lang="es-CO" sz="2400" dirty="0"/>
              <a:t>final del siglo XVIII y al comienzo del XIX se despertó un nuevo interés en las profecías de Daniel y Apocalipsis en varios lugares del mundo muy distantes entre sí.  </a:t>
            </a:r>
            <a:r>
              <a:rPr lang="es-CO" sz="2400" dirty="0">
                <a:solidFill>
                  <a:srgbClr val="FF0000"/>
                </a:solidFill>
              </a:rPr>
              <a:t>El estudio de estas profecías difundió mucho la creencia de que la segunda venida de Cristo estaba cerca</a:t>
            </a:r>
            <a:r>
              <a:rPr lang="es-CO" sz="2400" dirty="0"/>
              <a:t>.  Numerosos expositores en Inglaterra, José Wolff en el Medio Oriente, Manuel Lacunza en la América del Sur y Guillermo Miller en los Estados Unidos, junto con una hueste de otros estudiantes de las profecías, basándose en su estudio de las profecías de Daniel, declararon que la </a:t>
            </a:r>
            <a:r>
              <a:rPr lang="es-CO" sz="2400" dirty="0">
                <a:solidFill>
                  <a:srgbClr val="FF0000"/>
                </a:solidFill>
              </a:rPr>
              <a:t>segunda venida estaba próxima</a:t>
            </a:r>
            <a:r>
              <a:rPr lang="es-CO" sz="2400" dirty="0"/>
              <a:t>.  </a:t>
            </a:r>
            <a:endParaRPr lang="es-CO" sz="2400" dirty="0" smtClean="0"/>
          </a:p>
          <a:p>
            <a:pPr marL="0" indent="0" algn="ctr">
              <a:buNone/>
            </a:pPr>
            <a:r>
              <a:rPr lang="es-CO" sz="2400" b="1" u="sng" dirty="0" smtClean="0">
                <a:solidFill>
                  <a:srgbClr val="FF0000"/>
                </a:solidFill>
              </a:rPr>
              <a:t>Hoy </a:t>
            </a:r>
            <a:r>
              <a:rPr lang="es-CO" sz="2400" b="1" u="sng" dirty="0">
                <a:solidFill>
                  <a:srgbClr val="FF0000"/>
                </a:solidFill>
              </a:rPr>
              <a:t>esta convicción se ha convertido en la fuerza </a:t>
            </a:r>
            <a:r>
              <a:rPr lang="es-CO" sz="2400" b="1" u="sng" dirty="0" smtClean="0">
                <a:solidFill>
                  <a:srgbClr val="FF0000"/>
                </a:solidFill>
              </a:rPr>
              <a:t>impulsora </a:t>
            </a:r>
            <a:r>
              <a:rPr lang="es-CO" sz="2400" b="1" u="sng" dirty="0">
                <a:solidFill>
                  <a:srgbClr val="FF0000"/>
                </a:solidFill>
              </a:rPr>
              <a:t>de un movimiento mundial</a:t>
            </a:r>
            <a:r>
              <a:rPr lang="es-CO" sz="2400" b="1" u="sng" dirty="0" smtClean="0">
                <a:solidFill>
                  <a:srgbClr val="FF0000"/>
                </a:solidFill>
              </a:rPr>
              <a:t>.  </a:t>
            </a:r>
            <a:endParaRPr lang="es-CO" sz="2400" b="1" u="sng" dirty="0">
              <a:solidFill>
                <a:srgbClr val="FF0000"/>
              </a:solidFill>
            </a:endParaRPr>
          </a:p>
          <a:p>
            <a:pPr marL="0" indent="0" algn="ctr">
              <a:buNone/>
            </a:pPr>
            <a:r>
              <a:rPr lang="es-CO" sz="2400" dirty="0"/>
              <a:t>   Esta profecía también se ha interpretado como una anticipación de los estupendos progresos de la ciencia y del conocimiento general en el último siglo y medio; progresos que han hecho posible una extensa proclamación del mensaje de estas profecías. </a:t>
            </a:r>
            <a:r>
              <a:rPr lang="es-CO" sz="2400" dirty="0" smtClean="0"/>
              <a:t>C. B. A.</a:t>
            </a:r>
            <a:endParaRPr lang="es-CO" sz="2400" dirty="0"/>
          </a:p>
          <a:p>
            <a:pPr marL="0" indent="0" algn="ctr">
              <a:buNone/>
            </a:pPr>
            <a:r>
              <a:rPr lang="es-CO" sz="2400" dirty="0"/>
              <a:t> </a:t>
            </a:r>
          </a:p>
        </p:txBody>
      </p:sp>
    </p:spTree>
    <p:extLst>
      <p:ext uri="{BB962C8B-B14F-4D97-AF65-F5344CB8AC3E}">
        <p14:creationId xmlns:p14="http://schemas.microsoft.com/office/powerpoint/2010/main" val="27634904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850106"/>
          </a:xfrm>
          <a:solidFill>
            <a:schemeClr val="accent6">
              <a:lumMod val="40000"/>
              <a:lumOff val="60000"/>
            </a:schemeClr>
          </a:solidFill>
        </p:spPr>
        <p:txBody>
          <a:bodyPr/>
          <a:lstStyle/>
          <a:p>
            <a:r>
              <a:rPr lang="es-CO" u="sng" dirty="0"/>
              <a:t>Texto </a:t>
            </a:r>
            <a:r>
              <a:rPr lang="es-CO" u="sng" dirty="0" smtClean="0"/>
              <a:t>bíblico base</a:t>
            </a:r>
            <a:r>
              <a:rPr lang="es-CO" dirty="0"/>
              <a:t>: </a:t>
            </a:r>
          </a:p>
        </p:txBody>
      </p:sp>
      <p:sp>
        <p:nvSpPr>
          <p:cNvPr id="3" name="2 Marcador de contenido"/>
          <p:cNvSpPr>
            <a:spLocks noGrp="1"/>
          </p:cNvSpPr>
          <p:nvPr>
            <p:ph idx="1"/>
          </p:nvPr>
        </p:nvSpPr>
        <p:spPr>
          <a:xfrm>
            <a:off x="0" y="1340768"/>
            <a:ext cx="9144000" cy="5517232"/>
          </a:xfrm>
        </p:spPr>
        <p:txBody>
          <a:bodyPr>
            <a:normAutofit fontScale="77500" lnSpcReduction="20000"/>
          </a:bodyPr>
          <a:lstStyle/>
          <a:p>
            <a:pPr marL="0" indent="0" algn="ctr">
              <a:buNone/>
            </a:pPr>
            <a:r>
              <a:rPr lang="es-CO" dirty="0" smtClean="0">
                <a:solidFill>
                  <a:srgbClr val="FF0000"/>
                </a:solidFill>
              </a:rPr>
              <a:t>2Ped.3:8: Sal.90:4.</a:t>
            </a:r>
          </a:p>
          <a:p>
            <a:pPr marL="0" indent="0" algn="ctr">
              <a:buNone/>
            </a:pPr>
            <a:r>
              <a:rPr lang="es-CO" dirty="0" smtClean="0"/>
              <a:t>«</a:t>
            </a:r>
            <a:r>
              <a:rPr lang="es-CO" sz="2400" dirty="0" smtClean="0">
                <a:latin typeface="Agency FB" pitchFamily="34" charset="0"/>
              </a:rPr>
              <a:t>Pero</a:t>
            </a:r>
            <a:r>
              <a:rPr lang="es-CO" sz="2400" dirty="0">
                <a:latin typeface="Agency FB" pitchFamily="34" charset="0"/>
              </a:rPr>
              <a:t>, amados, una cosa no paséis por alto: que delante del Señor </a:t>
            </a:r>
            <a:r>
              <a:rPr lang="es-CO" sz="2400" u="sng" dirty="0">
                <a:solidFill>
                  <a:srgbClr val="FF0000"/>
                </a:solidFill>
                <a:latin typeface="Agency FB" pitchFamily="34" charset="0"/>
              </a:rPr>
              <a:t>un día es como mil años y mil años como </a:t>
            </a:r>
            <a:r>
              <a:rPr lang="es-CO" sz="2400" u="sng" dirty="0" smtClean="0">
                <a:solidFill>
                  <a:srgbClr val="FF0000"/>
                </a:solidFill>
                <a:latin typeface="Agency FB" pitchFamily="34" charset="0"/>
              </a:rPr>
              <a:t>u</a:t>
            </a:r>
            <a:r>
              <a:rPr lang="es-CO" sz="2400" dirty="0" smtClean="0">
                <a:solidFill>
                  <a:srgbClr val="FF0000"/>
                </a:solidFill>
                <a:latin typeface="Agency FB" pitchFamily="34" charset="0"/>
              </a:rPr>
              <a:t>n </a:t>
            </a:r>
            <a:r>
              <a:rPr lang="es-CO" sz="2400" dirty="0" smtClean="0">
                <a:solidFill>
                  <a:srgbClr val="FF0000"/>
                </a:solidFill>
                <a:latin typeface="Agency FB" pitchFamily="34" charset="0"/>
              </a:rPr>
              <a:t>día</a:t>
            </a:r>
            <a:r>
              <a:rPr lang="es-CO" sz="2400" dirty="0" smtClean="0">
                <a:latin typeface="Agency FB" pitchFamily="34" charset="0"/>
              </a:rPr>
              <a:t>».</a:t>
            </a:r>
            <a:endParaRPr lang="es-CO" sz="2400" dirty="0" smtClean="0">
              <a:latin typeface="Agency FB" pitchFamily="34" charset="0"/>
            </a:endParaRPr>
          </a:p>
          <a:p>
            <a:pPr marL="0" indent="0" algn="ctr">
              <a:buNone/>
            </a:pPr>
            <a:r>
              <a:rPr lang="es-CO" sz="2400" dirty="0">
                <a:latin typeface="Agency FB" pitchFamily="34" charset="0"/>
              </a:rPr>
              <a:t> </a:t>
            </a:r>
            <a:r>
              <a:rPr lang="es-CO" sz="2400" dirty="0" smtClean="0">
                <a:latin typeface="Agency FB" pitchFamily="34" charset="0"/>
              </a:rPr>
              <a:t>«Pues </a:t>
            </a:r>
            <a:r>
              <a:rPr lang="es-CO" sz="2400" u="sng" dirty="0">
                <a:solidFill>
                  <a:srgbClr val="FF0000"/>
                </a:solidFill>
                <a:latin typeface="Agency FB" pitchFamily="34" charset="0"/>
              </a:rPr>
              <a:t>mil años delante de tus ojos son como el día de ayer</a:t>
            </a:r>
            <a:r>
              <a:rPr lang="es-CO" sz="2400" dirty="0">
                <a:latin typeface="Agency FB" pitchFamily="34" charset="0"/>
              </a:rPr>
              <a:t>, que pasó. Son como una de las vigilias de la </a:t>
            </a:r>
            <a:r>
              <a:rPr lang="es-CO" sz="2400" dirty="0" smtClean="0">
                <a:latin typeface="Agency FB" pitchFamily="34" charset="0"/>
              </a:rPr>
              <a:t>noche»</a:t>
            </a:r>
          </a:p>
          <a:p>
            <a:pPr marL="0" indent="0" algn="ctr">
              <a:buNone/>
            </a:pPr>
            <a:endParaRPr lang="es-CO" sz="2400" dirty="0" smtClean="0">
              <a:latin typeface="Agency FB" pitchFamily="34" charset="0"/>
            </a:endParaRPr>
          </a:p>
          <a:p>
            <a:pPr marL="0" indent="0" algn="ctr">
              <a:buNone/>
            </a:pPr>
            <a:r>
              <a:rPr lang="es-CO" sz="3100" b="1" u="sng" dirty="0" smtClean="0">
                <a:latin typeface="Agency FB" pitchFamily="34" charset="0"/>
              </a:rPr>
              <a:t>Textos del Espíritu de Profecía</a:t>
            </a:r>
          </a:p>
          <a:p>
            <a:pPr marL="0" indent="0" algn="ctr">
              <a:buNone/>
            </a:pPr>
            <a:r>
              <a:rPr lang="es-CO" sz="2400" b="1" dirty="0" smtClean="0">
                <a:latin typeface="Agency FB" pitchFamily="34" charset="0"/>
              </a:rPr>
              <a:t>Conflicto y valor:</a:t>
            </a:r>
          </a:p>
          <a:p>
            <a:pPr marL="0" indent="0" algn="ctr">
              <a:buNone/>
            </a:pPr>
            <a:r>
              <a:rPr lang="es-CO" sz="2400" b="1" dirty="0" smtClean="0">
                <a:latin typeface="Agency FB" pitchFamily="34" charset="0"/>
              </a:rPr>
              <a:t> Capitulo una equivocación muy cara.</a:t>
            </a:r>
          </a:p>
          <a:p>
            <a:pPr marL="0" indent="0" algn="ctr">
              <a:buNone/>
            </a:pPr>
            <a:r>
              <a:rPr lang="es-CO" sz="2400" b="1" dirty="0">
                <a:latin typeface="Agency FB" pitchFamily="34" charset="0"/>
              </a:rPr>
              <a:t>El libro del Génesis ofrece una reseña muy clara de la vida social e individual, y a pesar de ello no tenemos noticia de que </a:t>
            </a:r>
            <a:r>
              <a:rPr lang="es-CO" sz="2400" b="1" dirty="0" smtClean="0">
                <a:latin typeface="Agency FB" pitchFamily="34" charset="0"/>
              </a:rPr>
              <a:t>ni un </a:t>
            </a:r>
            <a:r>
              <a:rPr lang="es-CO" sz="2400" b="1" dirty="0">
                <a:latin typeface="Agency FB" pitchFamily="34" charset="0"/>
              </a:rPr>
              <a:t>uno naciera ciego, sordo, lisiado, deforme o imbécil. No se registra un caso de muerte natural en la infancia, la niñez o la temprana edad viril. No hay relato alguno referente a hombres y mujeres que muriesen de enfermedad. Las noticias necrológicas del libro del Génesis dicen: "Y fueron todos los días que vivió Adán novecientos y treinta años, y murió", y "fueron todos los días de Set novecientos y doce años; y murió". . . </a:t>
            </a:r>
          </a:p>
          <a:p>
            <a:pPr marL="0" indent="0" algn="ctr">
              <a:buNone/>
            </a:pPr>
            <a:endParaRPr lang="es-CO" sz="2400" b="1" dirty="0">
              <a:latin typeface="Agency FB" pitchFamily="34" charset="0"/>
            </a:endParaRPr>
          </a:p>
          <a:p>
            <a:pPr marL="0" indent="0" algn="ctr">
              <a:buNone/>
            </a:pPr>
            <a:r>
              <a:rPr lang="es-CO" sz="2400" b="1" dirty="0">
                <a:latin typeface="Agency FB" pitchFamily="34" charset="0"/>
              </a:rPr>
              <a:t>Dios dotó originalmente al hombre de una fuerza vital tan grande que le ha permitido resistir la acumulación de enfermedad atraída sobre la especie humana como consecuencia de hábitos pervertidos, y ha subsistido por espacio de seis mil años. Este hecho es de por sí suficiente para evidenciarnos la fuerza y energía eléctrica que Dios dio al hombre en ocasión de su creación. . . </a:t>
            </a:r>
            <a:r>
              <a:rPr lang="es-CO" sz="2400" b="1" dirty="0">
                <a:solidFill>
                  <a:srgbClr val="FF0000"/>
                </a:solidFill>
                <a:latin typeface="Agency FB" pitchFamily="34" charset="0"/>
              </a:rPr>
              <a:t>Si Adán, al tiempo de su creación, no hubiese sido dotado de una vitalidad veinte </a:t>
            </a:r>
            <a:r>
              <a:rPr lang="es-CO" sz="2400" b="1" u="sng" dirty="0">
                <a:solidFill>
                  <a:srgbClr val="FF0000"/>
                </a:solidFill>
                <a:latin typeface="Agency FB" pitchFamily="34" charset="0"/>
              </a:rPr>
              <a:t>veces mayor que la que los hombres tienen actualmente</a:t>
            </a:r>
            <a:r>
              <a:rPr lang="es-CO" sz="2400" b="1" dirty="0">
                <a:solidFill>
                  <a:srgbClr val="FF0000"/>
                </a:solidFill>
                <a:latin typeface="Agency FB" pitchFamily="34" charset="0"/>
              </a:rPr>
              <a:t>, la especie, con sus presentes métodos de vida y sus violaciones de la ley natural, se habría extinguido</a:t>
            </a:r>
            <a:r>
              <a:rPr lang="es-CO" sz="2400" b="1" dirty="0">
                <a:latin typeface="Agency FB" pitchFamily="34" charset="0"/>
              </a:rPr>
              <a:t>. . . </a:t>
            </a:r>
            <a:endParaRPr lang="es-CO" sz="2400" b="1" dirty="0" smtClean="0">
              <a:latin typeface="Agency FB" pitchFamily="34" charset="0"/>
            </a:endParaRPr>
          </a:p>
        </p:txBody>
      </p:sp>
    </p:spTree>
    <p:extLst>
      <p:ext uri="{BB962C8B-B14F-4D97-AF65-F5344CB8AC3E}">
        <p14:creationId xmlns:p14="http://schemas.microsoft.com/office/powerpoint/2010/main" val="3175222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p:spPr>
        <p:txBody>
          <a:bodyPr>
            <a:noAutofit/>
          </a:bodyPr>
          <a:lstStyle/>
          <a:p>
            <a:pPr marL="0" indent="0" algn="ctr">
              <a:buNone/>
            </a:pPr>
            <a:endParaRPr lang="es-CO" sz="1600" b="1" u="sng" dirty="0" smtClean="0"/>
          </a:p>
          <a:p>
            <a:pPr marL="0" indent="0" algn="ctr">
              <a:buNone/>
            </a:pPr>
            <a:r>
              <a:rPr lang="es-CO" sz="1600" b="1" u="sng" dirty="0" smtClean="0"/>
              <a:t>LA </a:t>
            </a:r>
            <a:r>
              <a:rPr lang="es-CO" sz="1600" b="1" u="sng" dirty="0"/>
              <a:t>MARAVILLOSA GRACIA</a:t>
            </a:r>
            <a:r>
              <a:rPr lang="es-CO" sz="1600" u="sng" dirty="0"/>
              <a:t> </a:t>
            </a:r>
          </a:p>
          <a:p>
            <a:pPr marL="0" indent="0" algn="ctr">
              <a:buNone/>
            </a:pPr>
            <a:r>
              <a:rPr lang="es-CO" sz="1600" dirty="0" smtClean="0"/>
              <a:t>CAPÍTULO: ETERNA SEGURIDAD</a:t>
            </a:r>
          </a:p>
          <a:p>
            <a:pPr marL="0" indent="0" algn="ctr">
              <a:buNone/>
            </a:pPr>
            <a:r>
              <a:rPr lang="es-CO" sz="1600" dirty="0">
                <a:latin typeface="Agency FB" pitchFamily="34" charset="0"/>
              </a:rPr>
              <a:t>El gran plan de la redención dará por resultado el completo restablecimiento del favor de Dios para el mundo. </a:t>
            </a:r>
            <a:r>
              <a:rPr lang="es-CO" sz="1600" dirty="0">
                <a:solidFill>
                  <a:srgbClr val="FF0000"/>
                </a:solidFill>
                <a:latin typeface="Agency FB" pitchFamily="34" charset="0"/>
              </a:rPr>
              <a:t>Será restaurado todo lo que se perdió a causa del pecado</a:t>
            </a:r>
            <a:r>
              <a:rPr lang="es-CO" sz="1600" dirty="0">
                <a:latin typeface="Agency FB" pitchFamily="34" charset="0"/>
              </a:rPr>
              <a:t>. No sólo el hombre, sino también la tierra será redimida, para que sea la morada eterna de los obedientes. </a:t>
            </a:r>
            <a:r>
              <a:rPr lang="es-CO" sz="1600" u="sng" dirty="0">
                <a:solidFill>
                  <a:srgbClr val="FF0000"/>
                </a:solidFill>
                <a:latin typeface="Agency FB" pitchFamily="34" charset="0"/>
              </a:rPr>
              <a:t>Durante seis mil años Satanás luchó por mantener la posesión de la tierra</a:t>
            </a:r>
            <a:r>
              <a:rPr lang="es-CO" sz="1600" dirty="0">
                <a:latin typeface="Agency FB" pitchFamily="34" charset="0"/>
              </a:rPr>
              <a:t>. Pero se cumplirá el propósito original de Dios al crearla. "Tomarán el reino los santos del Altísimo, y poseerán el reino hasta el siglo, y hasta el siglo de los siglos</a:t>
            </a:r>
            <a:r>
              <a:rPr lang="es-CO" sz="1600" dirty="0"/>
              <a:t>" </a:t>
            </a:r>
            <a:r>
              <a:rPr lang="es-CO" sz="1600" dirty="0">
                <a:solidFill>
                  <a:srgbClr val="FF0000"/>
                </a:solidFill>
              </a:rPr>
              <a:t>(Dan. 7: 18</a:t>
            </a:r>
            <a:r>
              <a:rPr lang="es-CO" sz="1600" dirty="0" smtClean="0">
                <a:solidFill>
                  <a:srgbClr val="FF0000"/>
                </a:solidFill>
              </a:rPr>
              <a:t>).</a:t>
            </a:r>
          </a:p>
          <a:p>
            <a:pPr marL="0" indent="0" algn="ctr">
              <a:buNone/>
            </a:pPr>
            <a:r>
              <a:rPr lang="es-CO" sz="1600" dirty="0" smtClean="0"/>
              <a:t>Nota: Los seis mil años de pecado se iniciaron en la tierra en el momento que Eva y Adán comieron del fruto que Dios les había prohibido comer.</a:t>
            </a:r>
          </a:p>
          <a:p>
            <a:pPr marL="0" indent="0" algn="ctr">
              <a:buNone/>
            </a:pPr>
            <a:endParaRPr lang="es-CO" sz="1600" dirty="0" smtClean="0"/>
          </a:p>
          <a:p>
            <a:pPr marL="0" indent="0" algn="ctr">
              <a:buNone/>
            </a:pPr>
            <a:r>
              <a:rPr lang="es-CO" sz="1600" b="1" u="sng" dirty="0" smtClean="0"/>
              <a:t>¡</a:t>
            </a:r>
            <a:r>
              <a:rPr lang="es-CO" sz="1600" b="1" u="sng" dirty="0"/>
              <a:t>MARANATA: EL SEÑOR VIENE! </a:t>
            </a:r>
          </a:p>
          <a:p>
            <a:pPr marL="0" indent="0" algn="ctr">
              <a:buNone/>
            </a:pPr>
            <a:r>
              <a:rPr lang="es-CO" sz="1600" dirty="0"/>
              <a:t>CAPÍTULO</a:t>
            </a:r>
            <a:r>
              <a:rPr lang="es-CO" sz="1600" dirty="0" smtClean="0"/>
              <a:t>: </a:t>
            </a:r>
            <a:r>
              <a:rPr lang="es-CO" sz="1600" dirty="0"/>
              <a:t>SATANÁS REDOBLA SUS </a:t>
            </a:r>
            <a:r>
              <a:rPr lang="es-CO" sz="1600" dirty="0" smtClean="0"/>
              <a:t>ESFUERZOS</a:t>
            </a:r>
          </a:p>
          <a:p>
            <a:pPr marL="0" indent="0" algn="ctr">
              <a:buNone/>
            </a:pPr>
            <a:r>
              <a:rPr lang="es-CO" sz="1600" dirty="0" smtClean="0"/>
              <a:t>«</a:t>
            </a:r>
            <a:r>
              <a:rPr lang="es-CO" sz="1600" dirty="0" smtClean="0">
                <a:solidFill>
                  <a:srgbClr val="FF0000"/>
                </a:solidFill>
                <a:latin typeface="Agency FB" pitchFamily="34" charset="0"/>
              </a:rPr>
              <a:t>La gran controversia entre Cristo y Satanás, sostenida desde hace cerca de seis mil años, está por terminar</a:t>
            </a:r>
            <a:r>
              <a:rPr lang="es-CO" sz="1600" dirty="0" smtClean="0">
                <a:latin typeface="Agency FB" pitchFamily="34" charset="0"/>
              </a:rPr>
              <a:t>; y Satanás redobla sus esfuerzos para hacer fracasar la obra de Cristo en beneficio del hombre y para sujetar las almas en sus lazos. Su objeto consiste en tener sumido al pueblo en las tinieblas y en la impenitencia hasta que termine la obra mediadora del Salvador y no haya más sacrificio por el pecado». </a:t>
            </a:r>
          </a:p>
          <a:p>
            <a:pPr marL="0" indent="0" algn="ctr">
              <a:buNone/>
            </a:pPr>
            <a:endParaRPr lang="es-CO" sz="1800" b="1" u="sng" dirty="0" smtClean="0"/>
          </a:p>
          <a:p>
            <a:pPr marL="0" indent="0" algn="ctr">
              <a:buNone/>
            </a:pPr>
            <a:r>
              <a:rPr lang="es-CO" sz="1800" b="1" u="sng" dirty="0" smtClean="0"/>
              <a:t>SEGURIDAD </a:t>
            </a:r>
            <a:r>
              <a:rPr lang="es-CO" sz="1800" b="1" u="sng" dirty="0"/>
              <a:t>Y PAZ EN EL CONFLICTO DE LOS SIGLOS </a:t>
            </a:r>
          </a:p>
          <a:p>
            <a:pPr marL="0" indent="0" algn="ctr">
              <a:buNone/>
            </a:pPr>
            <a:r>
              <a:rPr lang="es-CO" sz="1600" dirty="0" smtClean="0"/>
              <a:t>CAPÍTULO: CAPÍTULO </a:t>
            </a:r>
            <a:r>
              <a:rPr lang="es-CO" sz="1600" dirty="0"/>
              <a:t>42. La Desolación de la Tierra </a:t>
            </a:r>
          </a:p>
          <a:p>
            <a:pPr marL="0" indent="0" algn="ctr">
              <a:buNone/>
            </a:pPr>
            <a:r>
              <a:rPr lang="es-CO" sz="1600" dirty="0"/>
              <a:t>"</a:t>
            </a:r>
            <a:r>
              <a:rPr lang="es-CO" sz="1600" dirty="0">
                <a:latin typeface="Agency FB" pitchFamily="34" charset="0"/>
              </a:rPr>
              <a:t>Alcanzará el estrépito hasta los fines de la tierra: porque Jehová tiene una contienda con las naciones: entra en juicio con toda carne: y en cuanto a los inicuos, los entregará a la espada." (Jeremías 25: 31, V.M.) </a:t>
            </a:r>
            <a:r>
              <a:rPr lang="es-CO" sz="1600" b="1" dirty="0">
                <a:solidFill>
                  <a:srgbClr val="FF0000"/>
                </a:solidFill>
                <a:latin typeface="Agency FB" pitchFamily="34" charset="0"/>
              </a:rPr>
              <a:t>El gran conflicto siguió su curso durante seis mil años</a:t>
            </a:r>
            <a:r>
              <a:rPr lang="es-CO" sz="1600" dirty="0">
                <a:latin typeface="Agency FB" pitchFamily="34" charset="0"/>
              </a:rPr>
              <a:t>; el Hijo de Dios y sus mensajeros celestiales lucharon contra el poder del maligno, para iluminar y salvar a los hijos de los hombres. Ahora todos han tomado su resolución; los impíos se han unido enteramente a Satanás en su guerra contra Dios. Ha llegado el momento en que Dios ha de vindicar la autoridad de su ley pisoteada. Ahora el conflicto no se desarrolla tan sólo contra Satanás, sino también contra los hombres. "Jehová tiene una contienda con las naciones;" "y en cuanto a los inicuos los entregará a la espada</a:t>
            </a:r>
            <a:r>
              <a:rPr lang="es-CO" sz="1600" dirty="0" smtClean="0">
                <a:latin typeface="Agency FB" pitchFamily="34" charset="0"/>
              </a:rPr>
              <a:t>."</a:t>
            </a:r>
            <a:endParaRPr lang="es-CO" sz="1600" dirty="0">
              <a:latin typeface="Agency FB" pitchFamily="34" charset="0"/>
            </a:endParaRPr>
          </a:p>
        </p:txBody>
      </p:sp>
    </p:spTree>
    <p:extLst>
      <p:ext uri="{BB962C8B-B14F-4D97-AF65-F5344CB8AC3E}">
        <p14:creationId xmlns:p14="http://schemas.microsoft.com/office/powerpoint/2010/main" val="40835597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6048672"/>
          </a:xfrm>
        </p:spPr>
        <p:txBody>
          <a:bodyPr>
            <a:normAutofit lnSpcReduction="10000"/>
          </a:bodyPr>
          <a:lstStyle/>
          <a:p>
            <a:pPr marL="0" indent="0" algn="ctr">
              <a:buNone/>
            </a:pPr>
            <a:r>
              <a:rPr lang="es-CO" sz="2000" dirty="0" smtClean="0">
                <a:solidFill>
                  <a:srgbClr val="FF0000"/>
                </a:solidFill>
                <a:latin typeface="Agency FB" pitchFamily="34" charset="0"/>
              </a:rPr>
              <a:t>«Durante </a:t>
            </a:r>
            <a:r>
              <a:rPr lang="es-CO" sz="2000" dirty="0">
                <a:solidFill>
                  <a:srgbClr val="FF0000"/>
                </a:solidFill>
                <a:latin typeface="Agency FB" pitchFamily="34" charset="0"/>
              </a:rPr>
              <a:t>seis mil años, la obra de rebelión de Satanás "hizo temblar la tierra</a:t>
            </a:r>
            <a:r>
              <a:rPr lang="es-CO" sz="2000" dirty="0">
                <a:latin typeface="Agency FB" pitchFamily="34" charset="0"/>
              </a:rPr>
              <a:t>." El "convirtió el mundo en un desierto, y destruyó sus ciudades; y a sus prisioneros nunca los soltaba, para que volviesen a casa." </a:t>
            </a:r>
            <a:r>
              <a:rPr lang="es-CO" sz="2000" dirty="0">
                <a:solidFill>
                  <a:srgbClr val="FF0000"/>
                </a:solidFill>
                <a:latin typeface="Agency FB" pitchFamily="34" charset="0"/>
              </a:rPr>
              <a:t>Durante seis mil años</a:t>
            </a:r>
            <a:r>
              <a:rPr lang="es-CO" sz="2000" dirty="0">
                <a:latin typeface="Agency FB" pitchFamily="34" charset="0"/>
              </a:rPr>
              <a:t>, su prisión [la tumba] ha recibido al pueblo de Dios, y lo habría tenido cautivo para siempre, si Cristo no hubiese roto sus cadenas y libertado a los que tenía </a:t>
            </a:r>
            <a:r>
              <a:rPr lang="es-CO" sz="2000" dirty="0" smtClean="0">
                <a:latin typeface="Agency FB" pitchFamily="34" charset="0"/>
              </a:rPr>
              <a:t>presos». </a:t>
            </a:r>
          </a:p>
          <a:p>
            <a:pPr algn="ctr"/>
            <a:endParaRPr lang="es-CO" sz="2000" dirty="0" smtClean="0"/>
          </a:p>
          <a:p>
            <a:pPr marL="0" indent="0" algn="ctr">
              <a:buNone/>
            </a:pPr>
            <a:r>
              <a:rPr lang="es-CO" sz="2000" b="1" u="sng" dirty="0" smtClean="0"/>
              <a:t>LA </a:t>
            </a:r>
            <a:r>
              <a:rPr lang="es-CO" sz="2000" b="1" u="sng" dirty="0"/>
              <a:t>FE POR LA CUAL VIVO</a:t>
            </a:r>
            <a:r>
              <a:rPr lang="es-CO" sz="2000" b="1" dirty="0"/>
              <a:t> </a:t>
            </a:r>
          </a:p>
          <a:p>
            <a:pPr marL="0" indent="0" algn="ctr">
              <a:buNone/>
            </a:pPr>
            <a:r>
              <a:rPr lang="es-CO" sz="2000" dirty="0" smtClean="0"/>
              <a:t>CAPÍTULO: La </a:t>
            </a:r>
            <a:r>
              <a:rPr lang="es-CO" sz="2000" dirty="0"/>
              <a:t>iglesia </a:t>
            </a:r>
            <a:r>
              <a:rPr lang="es-CO" sz="2000" dirty="0" smtClean="0"/>
              <a:t>militante.</a:t>
            </a:r>
          </a:p>
          <a:p>
            <a:pPr marL="0" indent="0" algn="ctr">
              <a:buNone/>
            </a:pPr>
            <a:r>
              <a:rPr lang="es-CO" sz="2000" dirty="0"/>
              <a:t>"</a:t>
            </a:r>
            <a:r>
              <a:rPr lang="es-CO" sz="2000" dirty="0">
                <a:solidFill>
                  <a:srgbClr val="FF0000"/>
                </a:solidFill>
                <a:latin typeface="Agency FB" pitchFamily="34" charset="0"/>
              </a:rPr>
              <a:t>Durante seis mil años, la fe ha edificado sobre Cristo</a:t>
            </a:r>
            <a:r>
              <a:rPr lang="es-CO" sz="2000" dirty="0">
                <a:latin typeface="Agency FB" pitchFamily="34" charset="0"/>
              </a:rPr>
              <a:t>. Durante seis mil años, las tempestades y los embates de la ira satánica han azotado la Roca de nuestra salvación; pero ella sigue inconmovible. . . . La Roca de la fe es la presencia viva de Cristo en la iglesia</a:t>
            </a:r>
            <a:r>
              <a:rPr lang="es-CO" sz="2000" dirty="0"/>
              <a:t>."-</a:t>
            </a:r>
            <a:r>
              <a:rPr lang="es-CO" sz="2000" dirty="0">
                <a:solidFill>
                  <a:srgbClr val="FF0000"/>
                </a:solidFill>
              </a:rPr>
              <a:t>DTG 363, 364, </a:t>
            </a:r>
            <a:r>
              <a:rPr lang="es-CO" sz="2000" dirty="0" smtClean="0">
                <a:solidFill>
                  <a:srgbClr val="FF0000"/>
                </a:solidFill>
              </a:rPr>
              <a:t>365.</a:t>
            </a:r>
          </a:p>
          <a:p>
            <a:pPr marL="0" indent="0" algn="ctr">
              <a:buNone/>
            </a:pPr>
            <a:endParaRPr lang="es-CO" sz="2000" dirty="0" smtClean="0">
              <a:solidFill>
                <a:srgbClr val="FF0000"/>
              </a:solidFill>
            </a:endParaRPr>
          </a:p>
          <a:p>
            <a:pPr marL="0" indent="0" algn="ctr">
              <a:buNone/>
            </a:pPr>
            <a:r>
              <a:rPr lang="es-CO" sz="2000" dirty="0" smtClean="0">
                <a:solidFill>
                  <a:srgbClr val="FF0000"/>
                </a:solidFill>
              </a:rPr>
              <a:t> </a:t>
            </a:r>
            <a:r>
              <a:rPr lang="es-CO" sz="2000" dirty="0" smtClean="0"/>
              <a:t>Cada día de la semana de la creación, Dios los convierte en esta extraordinaria profecía en siete mil años; seis mil años desde el momento en que nuestros padres pecaron,  y el mismo día, Nuestro Salvador Jesucristo a través del sacrificio del cordero es sacrificado como símbolo de su sacrificio en la cruz, </a:t>
            </a:r>
            <a:r>
              <a:rPr lang="es-CO" sz="2000" b="1" dirty="0" smtClean="0">
                <a:solidFill>
                  <a:srgbClr val="FF0000"/>
                </a:solidFill>
              </a:rPr>
              <a:t>donde se cumplieron los primeros 4000 años</a:t>
            </a:r>
            <a:r>
              <a:rPr lang="es-CO" sz="2000" dirty="0" smtClean="0"/>
              <a:t>. Según el Conflicto de los Siglos pagina 375,  </a:t>
            </a:r>
            <a:r>
              <a:rPr lang="es-CO" sz="2000" b="1" dirty="0" smtClean="0">
                <a:solidFill>
                  <a:srgbClr val="FF0000"/>
                </a:solidFill>
              </a:rPr>
              <a:t>los otros 2000 se cumplirán en el 2031</a:t>
            </a:r>
            <a:r>
              <a:rPr lang="es-CO" sz="2000" dirty="0" smtClean="0"/>
              <a:t>, pero el día y la ora «nadie lo sabe» </a:t>
            </a:r>
            <a:r>
              <a:rPr lang="es-CO" sz="2000" dirty="0" smtClean="0">
                <a:solidFill>
                  <a:srgbClr val="FF0000"/>
                </a:solidFill>
              </a:rPr>
              <a:t>(Mat.24:36). </a:t>
            </a:r>
            <a:endParaRPr lang="es-CO" sz="2000" dirty="0">
              <a:solidFill>
                <a:srgbClr val="FF0000"/>
              </a:solidFill>
            </a:endParaRPr>
          </a:p>
          <a:p>
            <a:endParaRPr lang="es-CO" sz="2000" dirty="0" smtClean="0"/>
          </a:p>
          <a:p>
            <a:endParaRPr lang="es-CO" sz="2400" dirty="0"/>
          </a:p>
        </p:txBody>
      </p:sp>
    </p:spTree>
    <p:extLst>
      <p:ext uri="{BB962C8B-B14F-4D97-AF65-F5344CB8AC3E}">
        <p14:creationId xmlns:p14="http://schemas.microsoft.com/office/powerpoint/2010/main" val="26233894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Flecha derecha"/>
          <p:cNvSpPr/>
          <p:nvPr/>
        </p:nvSpPr>
        <p:spPr>
          <a:xfrm>
            <a:off x="1907704" y="4240512"/>
            <a:ext cx="5328592"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3" name="2 Marcador de contenido"/>
          <p:cNvSpPr>
            <a:spLocks noGrp="1"/>
          </p:cNvSpPr>
          <p:nvPr>
            <p:ph idx="1"/>
          </p:nvPr>
        </p:nvSpPr>
        <p:spPr>
          <a:xfrm>
            <a:off x="457200" y="476673"/>
            <a:ext cx="8229600" cy="1512168"/>
          </a:xfrm>
        </p:spPr>
        <p:txBody>
          <a:bodyPr/>
          <a:lstStyle/>
          <a:p>
            <a:pPr marL="0" indent="0" algn="ctr">
              <a:buNone/>
            </a:pPr>
            <a:r>
              <a:rPr lang="es-CO" dirty="0" smtClean="0"/>
              <a:t>«</a:t>
            </a:r>
            <a:r>
              <a:rPr lang="es-CO" sz="2000" dirty="0" smtClean="0">
                <a:solidFill>
                  <a:srgbClr val="FF0000"/>
                </a:solidFill>
                <a:latin typeface="Agency FB" pitchFamily="34" charset="0"/>
              </a:rPr>
              <a:t>En el año 31 </a:t>
            </a:r>
            <a:r>
              <a:rPr lang="es-CO" sz="2000" dirty="0" smtClean="0">
                <a:latin typeface="Agency FB" pitchFamily="34" charset="0"/>
              </a:rPr>
              <a:t>de J.C., tres años y medio después de su bautismo, nuestro Señor fue crucificado. Con el gran sacrificio ofrecido en el Calvario, terminó aquel sistema de ofrendas que durante </a:t>
            </a:r>
            <a:r>
              <a:rPr lang="es-CO" sz="2000" b="1" dirty="0" smtClean="0">
                <a:solidFill>
                  <a:srgbClr val="FF0000"/>
                </a:solidFill>
                <a:latin typeface="Agency FB" pitchFamily="34" charset="0"/>
              </a:rPr>
              <a:t>CUATRO MIL AÑOS</a:t>
            </a:r>
            <a:r>
              <a:rPr lang="es-CO" sz="2000" dirty="0" smtClean="0">
                <a:solidFill>
                  <a:srgbClr val="FF0000"/>
                </a:solidFill>
                <a:latin typeface="Agency FB" pitchFamily="34" charset="0"/>
              </a:rPr>
              <a:t> </a:t>
            </a:r>
            <a:r>
              <a:rPr lang="es-CO" sz="2000" dirty="0" smtClean="0">
                <a:latin typeface="Agency FB" pitchFamily="34" charset="0"/>
              </a:rPr>
              <a:t>había prefigurado al Cordero de Dios. El tipo se encontró con el antitipo, y todos los sacrificios y oblaciones del sistema ceremonial debía cesar</a:t>
            </a:r>
            <a:r>
              <a:rPr lang="es-CO" sz="2000" dirty="0" smtClean="0"/>
              <a:t>»</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708920"/>
            <a:ext cx="1728192"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928" y="2708920"/>
            <a:ext cx="1728192"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6296" y="2708921"/>
            <a:ext cx="1746895" cy="2016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907704" y="2062590"/>
            <a:ext cx="5328592" cy="584775"/>
          </a:xfrm>
          <a:prstGeom prst="rect">
            <a:avLst/>
          </a:prstGeom>
          <a:solidFill>
            <a:schemeClr val="accent4">
              <a:lumMod val="75000"/>
            </a:schemeClr>
          </a:solidFill>
        </p:spPr>
        <p:txBody>
          <a:bodyPr wrap="square">
            <a:spAutoFit/>
          </a:bodyPr>
          <a:lstStyle/>
          <a:p>
            <a:r>
              <a:rPr lang="es-CO" sz="3200" dirty="0">
                <a:solidFill>
                  <a:schemeClr val="bg1"/>
                </a:solidFill>
              </a:rPr>
              <a:t>6000 </a:t>
            </a:r>
            <a:r>
              <a:rPr lang="es-CO" sz="3200" dirty="0" smtClean="0">
                <a:solidFill>
                  <a:schemeClr val="bg1"/>
                </a:solidFill>
              </a:rPr>
              <a:t>    años     de          pecado</a:t>
            </a:r>
            <a:endParaRPr lang="es-CO" sz="3200" dirty="0">
              <a:solidFill>
                <a:schemeClr val="bg1"/>
              </a:solidFill>
            </a:endParaRPr>
          </a:p>
        </p:txBody>
      </p:sp>
      <p:sp>
        <p:nvSpPr>
          <p:cNvPr id="6" name="5 Rectángulo"/>
          <p:cNvSpPr/>
          <p:nvPr/>
        </p:nvSpPr>
        <p:spPr>
          <a:xfrm>
            <a:off x="2267744" y="3871180"/>
            <a:ext cx="1266693" cy="400110"/>
          </a:xfrm>
          <a:prstGeom prst="rect">
            <a:avLst/>
          </a:prstGeom>
        </p:spPr>
        <p:txBody>
          <a:bodyPr wrap="none">
            <a:spAutoFit/>
          </a:bodyPr>
          <a:lstStyle/>
          <a:p>
            <a:r>
              <a:rPr lang="es-CO" sz="2000" b="1" dirty="0"/>
              <a:t>4000 años</a:t>
            </a:r>
          </a:p>
        </p:txBody>
      </p:sp>
      <p:sp>
        <p:nvSpPr>
          <p:cNvPr id="7" name="6 Rectángulo"/>
          <p:cNvSpPr/>
          <p:nvPr/>
        </p:nvSpPr>
        <p:spPr>
          <a:xfrm>
            <a:off x="5745314" y="3871180"/>
            <a:ext cx="1255472" cy="400110"/>
          </a:xfrm>
          <a:prstGeom prst="rect">
            <a:avLst/>
          </a:prstGeom>
        </p:spPr>
        <p:txBody>
          <a:bodyPr wrap="none">
            <a:spAutoFit/>
          </a:bodyPr>
          <a:lstStyle/>
          <a:p>
            <a:r>
              <a:rPr lang="es-CO" sz="2000" b="1" dirty="0"/>
              <a:t>2000 años</a:t>
            </a:r>
          </a:p>
        </p:txBody>
      </p:sp>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29" y="5157192"/>
            <a:ext cx="1847850" cy="1698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02214" y="4988920"/>
            <a:ext cx="1943100" cy="186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36296" y="4988920"/>
            <a:ext cx="1888867" cy="1584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Rectángulo"/>
          <p:cNvSpPr/>
          <p:nvPr/>
        </p:nvSpPr>
        <p:spPr>
          <a:xfrm>
            <a:off x="5714374" y="4838618"/>
            <a:ext cx="1564294" cy="2031325"/>
          </a:xfrm>
          <a:prstGeom prst="rect">
            <a:avLst/>
          </a:prstGeom>
        </p:spPr>
        <p:txBody>
          <a:bodyPr wrap="square">
            <a:spAutoFit/>
          </a:bodyPr>
          <a:lstStyle/>
          <a:p>
            <a:pPr algn="ctr"/>
            <a:r>
              <a:rPr lang="es-CO" sz="1200" dirty="0" smtClean="0"/>
              <a:t>Al finalizar este </a:t>
            </a:r>
            <a:r>
              <a:rPr lang="es-CO" sz="1200" dirty="0"/>
              <a:t>periodo se </a:t>
            </a:r>
            <a:r>
              <a:rPr lang="es-CO" sz="1200" dirty="0" smtClean="0"/>
              <a:t>realizan </a:t>
            </a:r>
            <a:r>
              <a:rPr lang="es-CO" sz="1200" dirty="0"/>
              <a:t>tres </a:t>
            </a:r>
            <a:r>
              <a:rPr lang="es-CO" sz="1200" dirty="0" smtClean="0"/>
              <a:t>eventos: </a:t>
            </a:r>
          </a:p>
          <a:p>
            <a:pPr algn="ctr"/>
            <a:r>
              <a:rPr lang="es-CO" sz="1200" dirty="0" smtClean="0"/>
              <a:t>(</a:t>
            </a:r>
            <a:r>
              <a:rPr lang="es-CO" sz="1400" b="1" dirty="0" smtClean="0"/>
              <a:t>1</a:t>
            </a:r>
            <a:r>
              <a:rPr lang="es-CO" sz="1200" dirty="0" smtClean="0"/>
              <a:t>). Se termina la  predicación del evangelio </a:t>
            </a:r>
            <a:r>
              <a:rPr lang="es-CO" sz="1400" b="1" dirty="0" smtClean="0"/>
              <a:t>(2</a:t>
            </a:r>
            <a:r>
              <a:rPr lang="es-CO" sz="1200" dirty="0" smtClean="0"/>
              <a:t>). Se impone la Ley dominical </a:t>
            </a:r>
            <a:r>
              <a:rPr lang="es-CO" sz="1400" b="1" dirty="0" smtClean="0"/>
              <a:t>(3</a:t>
            </a:r>
            <a:r>
              <a:rPr lang="es-CO" sz="1200" dirty="0" smtClean="0"/>
              <a:t>).  Se termina el tiempo de gracía.</a:t>
            </a:r>
          </a:p>
        </p:txBody>
      </p:sp>
      <p:sp>
        <p:nvSpPr>
          <p:cNvPr id="9" name="8 Rectángulo"/>
          <p:cNvSpPr/>
          <p:nvPr/>
        </p:nvSpPr>
        <p:spPr>
          <a:xfrm>
            <a:off x="1907704" y="5034918"/>
            <a:ext cx="1917125" cy="1815882"/>
          </a:xfrm>
          <a:prstGeom prst="rect">
            <a:avLst/>
          </a:prstGeom>
        </p:spPr>
        <p:txBody>
          <a:bodyPr wrap="square">
            <a:spAutoFit/>
          </a:bodyPr>
          <a:lstStyle/>
          <a:p>
            <a:pPr algn="ctr"/>
            <a:r>
              <a:rPr lang="es-CO" sz="1600" dirty="0" smtClean="0"/>
              <a:t>«Aquel </a:t>
            </a:r>
            <a:r>
              <a:rPr lang="es-CO" sz="1600" dirty="0"/>
              <a:t>sistema de ofrendas que durante CUATRO MIL AÑOS había prefigurado al Cordero de </a:t>
            </a:r>
            <a:r>
              <a:rPr lang="es-CO" sz="1600" dirty="0" smtClean="0"/>
              <a:t>Dios debía cesar».</a:t>
            </a:r>
            <a:endParaRPr lang="es-CO" sz="1600" dirty="0"/>
          </a:p>
        </p:txBody>
      </p:sp>
    </p:spTree>
    <p:extLst>
      <p:ext uri="{BB962C8B-B14F-4D97-AF65-F5344CB8AC3E}">
        <p14:creationId xmlns:p14="http://schemas.microsoft.com/office/powerpoint/2010/main" val="13862913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706090"/>
          </a:xfrm>
          <a:solidFill>
            <a:schemeClr val="accent5">
              <a:lumMod val="20000"/>
              <a:lumOff val="80000"/>
            </a:schemeClr>
          </a:solidFill>
        </p:spPr>
        <p:txBody>
          <a:bodyPr>
            <a:noAutofit/>
          </a:bodyPr>
          <a:lstStyle/>
          <a:p>
            <a:r>
              <a:rPr lang="es-CO" sz="2800" b="1" dirty="0" smtClean="0">
                <a:latin typeface="Agency FB" pitchFamily="34" charset="0"/>
              </a:rPr>
              <a:t>¿Qué profecía relacionada con los 6000 años de pecado se cumplirá?</a:t>
            </a:r>
            <a:endParaRPr lang="es-CO" sz="2800" b="1" dirty="0">
              <a:latin typeface="Agency FB" pitchFamily="34" charset="0"/>
            </a:endParaRPr>
          </a:p>
        </p:txBody>
      </p:sp>
      <p:sp>
        <p:nvSpPr>
          <p:cNvPr id="3" name="2 Marcador de contenido"/>
          <p:cNvSpPr>
            <a:spLocks noGrp="1"/>
          </p:cNvSpPr>
          <p:nvPr>
            <p:ph idx="1"/>
          </p:nvPr>
        </p:nvSpPr>
        <p:spPr>
          <a:xfrm>
            <a:off x="0" y="1196752"/>
            <a:ext cx="9144000" cy="5661248"/>
          </a:xfrm>
        </p:spPr>
        <p:txBody>
          <a:bodyPr>
            <a:noAutofit/>
          </a:bodyPr>
          <a:lstStyle/>
          <a:p>
            <a:pPr marL="0" indent="0">
              <a:buNone/>
            </a:pPr>
            <a:r>
              <a:rPr lang="es-CO" sz="2000" dirty="0"/>
              <a:t>Mat.24:20,21. </a:t>
            </a:r>
            <a:r>
              <a:rPr lang="es-CO" sz="2000" dirty="0" smtClean="0"/>
              <a:t>«</a:t>
            </a:r>
            <a:r>
              <a:rPr lang="es-CO" sz="2000" dirty="0" smtClean="0">
                <a:latin typeface="Agency FB" pitchFamily="34" charset="0"/>
              </a:rPr>
              <a:t>Orad</a:t>
            </a:r>
            <a:r>
              <a:rPr lang="es-CO" sz="2000" dirty="0">
                <a:latin typeface="Agency FB" pitchFamily="34" charset="0"/>
              </a:rPr>
              <a:t>, pues, que vuestra huida no sea en invierno ni en </a:t>
            </a:r>
            <a:r>
              <a:rPr lang="es-CO" sz="2000" dirty="0" smtClean="0">
                <a:latin typeface="Agency FB" pitchFamily="34" charset="0"/>
              </a:rPr>
              <a:t>sábado. 21 </a:t>
            </a:r>
            <a:r>
              <a:rPr lang="es-CO" sz="2000" dirty="0">
                <a:latin typeface="Agency FB" pitchFamily="34" charset="0"/>
              </a:rPr>
              <a:t>porque entonces habrá gran tribulación como no ha habido desde el principio del mundo hasta ahora, ni habrá </a:t>
            </a:r>
            <a:r>
              <a:rPr lang="es-CO" sz="2000" dirty="0" smtClean="0">
                <a:latin typeface="Agency FB" pitchFamily="34" charset="0"/>
              </a:rPr>
              <a:t>jamás</a:t>
            </a:r>
            <a:r>
              <a:rPr lang="es-CO" sz="2000" dirty="0" smtClean="0"/>
              <a:t>». </a:t>
            </a:r>
          </a:p>
          <a:p>
            <a:pPr marL="0" indent="0">
              <a:buNone/>
            </a:pPr>
            <a:endParaRPr lang="es-CO" sz="2000" dirty="0" smtClean="0"/>
          </a:p>
          <a:p>
            <a:pPr marL="400050" lvl="1" indent="0">
              <a:buNone/>
            </a:pPr>
            <a:r>
              <a:rPr lang="es-CO" sz="1600" dirty="0" smtClean="0"/>
              <a:t>Nota: Esta gran tribulación será ocasionada sobre el pueblo de Dios por la imposición de la ley dominical, en la cual todos los poderes de la tierra se unirán pera perseguir a los que «</a:t>
            </a:r>
            <a:r>
              <a:rPr lang="es-CO" sz="1600" dirty="0" smtClean="0">
                <a:latin typeface="Agency FB" pitchFamily="34" charset="0"/>
              </a:rPr>
              <a:t>guardan los mandamientos de Dios y la fe de Jesús</a:t>
            </a:r>
            <a:r>
              <a:rPr lang="es-CO" sz="1600" dirty="0" smtClean="0"/>
              <a:t>»</a:t>
            </a:r>
            <a:r>
              <a:rPr lang="es-CO" sz="1600" dirty="0" smtClean="0">
                <a:solidFill>
                  <a:srgbClr val="FF0000"/>
                </a:solidFill>
              </a:rPr>
              <a:t> </a:t>
            </a:r>
            <a:r>
              <a:rPr lang="es-CO" sz="1600" u="sng" dirty="0" smtClean="0">
                <a:solidFill>
                  <a:srgbClr val="FF0000"/>
                </a:solidFill>
              </a:rPr>
              <a:t>(Apoc.14:12)</a:t>
            </a:r>
            <a:r>
              <a:rPr lang="es-CO" sz="1600" dirty="0" smtClean="0">
                <a:solidFill>
                  <a:srgbClr val="FF0000"/>
                </a:solidFill>
              </a:rPr>
              <a:t>, </a:t>
            </a:r>
            <a:r>
              <a:rPr lang="es-CO" sz="1600" dirty="0" smtClean="0"/>
              <a:t>porque «</a:t>
            </a:r>
            <a:r>
              <a:rPr lang="es-CO" sz="1600" dirty="0" smtClean="0">
                <a:latin typeface="Agency FB" pitchFamily="34" charset="0"/>
              </a:rPr>
              <a:t>ninguno podrá compra ni vender, sino el que tenga la marca (el domingo) o el nombre de la bestia, o el numero de su nombre</a:t>
            </a:r>
            <a:r>
              <a:rPr lang="es-CO" sz="1600" dirty="0" smtClean="0"/>
              <a:t>» </a:t>
            </a:r>
            <a:r>
              <a:rPr lang="es-CO" sz="1600" u="sng" dirty="0" smtClean="0">
                <a:solidFill>
                  <a:srgbClr val="FF0000"/>
                </a:solidFill>
              </a:rPr>
              <a:t>(Apoc.13:17).</a:t>
            </a:r>
          </a:p>
          <a:p>
            <a:pPr marL="0" indent="0" algn="ctr">
              <a:buNone/>
            </a:pPr>
            <a:r>
              <a:rPr lang="es-CO" sz="2400" b="1" dirty="0" smtClean="0"/>
              <a:t>Por amor a su pueblo y para evitar el prolongado sufrimiento ¿Qué programó el Señor y qué se está cumpliendo?</a:t>
            </a:r>
          </a:p>
          <a:p>
            <a:pPr marL="0" indent="0">
              <a:buNone/>
            </a:pPr>
            <a:endParaRPr lang="es-CO" sz="2000" dirty="0" smtClean="0">
              <a:solidFill>
                <a:srgbClr val="FF0000"/>
              </a:solidFill>
            </a:endParaRPr>
          </a:p>
          <a:p>
            <a:pPr marL="0" indent="0">
              <a:buNone/>
            </a:pPr>
            <a:r>
              <a:rPr lang="es-CO" sz="2000" dirty="0" smtClean="0">
                <a:solidFill>
                  <a:srgbClr val="FF0000"/>
                </a:solidFill>
              </a:rPr>
              <a:t>Mat.24:22. </a:t>
            </a:r>
            <a:r>
              <a:rPr lang="es-CO" sz="2000" b="1" dirty="0" smtClean="0">
                <a:latin typeface="Agency FB" pitchFamily="34" charset="0"/>
              </a:rPr>
              <a:t>«Y </a:t>
            </a:r>
            <a:r>
              <a:rPr lang="es-CO" sz="2000" b="1" dirty="0">
                <a:latin typeface="Agency FB" pitchFamily="34" charset="0"/>
              </a:rPr>
              <a:t>si aquellos días no fueran acortados, nadie se salvaría; </a:t>
            </a:r>
            <a:r>
              <a:rPr lang="es-CO" sz="2000" b="1" u="sng" dirty="0">
                <a:latin typeface="Agency FB" pitchFamily="34" charset="0"/>
              </a:rPr>
              <a:t>pero por causa de los escogidos, aquellos días serán </a:t>
            </a:r>
            <a:r>
              <a:rPr lang="es-CO" sz="2000" b="1" u="sng" dirty="0" smtClean="0">
                <a:latin typeface="Agency FB" pitchFamily="34" charset="0"/>
              </a:rPr>
              <a:t>acortados»,</a:t>
            </a:r>
          </a:p>
          <a:p>
            <a:pPr marL="400050" lvl="1" indent="0">
              <a:buNone/>
            </a:pPr>
            <a:r>
              <a:rPr lang="es-CO" sz="1600" dirty="0" smtClean="0"/>
              <a:t>Nota. En </a:t>
            </a:r>
            <a:r>
              <a:rPr lang="es-CO" sz="1600" dirty="0"/>
              <a:t>l</a:t>
            </a:r>
            <a:r>
              <a:rPr lang="es-CO" sz="1600" dirty="0" smtClean="0"/>
              <a:t>a creación Dios programó que los días fuesen de 24 horas. Un </a:t>
            </a:r>
            <a:r>
              <a:rPr lang="es-CO" sz="1600" dirty="0"/>
              <a:t>científico alemán que viene realizando estudios desde el 2000 ha afirmado que el planeta aumentó su velocidad en su movimiento de rotación. Por eso el día que vivimos, es más corto de lo que </a:t>
            </a:r>
            <a:r>
              <a:rPr lang="es-CO" sz="1600" dirty="0" smtClean="0"/>
              <a:t>creemos. </a:t>
            </a:r>
          </a:p>
          <a:p>
            <a:pPr marL="400050" lvl="1" indent="0">
              <a:buNone/>
            </a:pPr>
            <a:r>
              <a:rPr lang="es-CO" sz="1600" dirty="0"/>
              <a:t>L</a:t>
            </a:r>
            <a:r>
              <a:rPr lang="es-CO" sz="1600" dirty="0" smtClean="0"/>
              <a:t>a </a:t>
            </a:r>
            <a:r>
              <a:rPr lang="es-CO" sz="1600" dirty="0"/>
              <a:t>Tierra está girando más rápido y el día tiene 16 horas y no 24 horas afirma un </a:t>
            </a:r>
            <a:r>
              <a:rPr lang="es-CO" sz="1600" dirty="0" smtClean="0"/>
              <a:t>científico.</a:t>
            </a:r>
          </a:p>
          <a:p>
            <a:pPr marL="400050" lvl="1" indent="0">
              <a:buNone/>
            </a:pPr>
            <a:r>
              <a:rPr lang="es-CO" sz="1600" dirty="0"/>
              <a:t>El científico asegura que el día que vivimos como de 24 horas, en realidad, tiene 16 horas y por eso los tiempos de hoy se ven tan acelerados. Por lo que esto podría causar catástrofes climáticas</a:t>
            </a:r>
            <a:r>
              <a:rPr lang="es-CO" sz="1600" dirty="0" smtClean="0"/>
              <a:t>.       </a:t>
            </a:r>
            <a:endParaRPr lang="es-CO" sz="1600" dirty="0"/>
          </a:p>
        </p:txBody>
      </p:sp>
    </p:spTree>
    <p:extLst>
      <p:ext uri="{BB962C8B-B14F-4D97-AF65-F5344CB8AC3E}">
        <p14:creationId xmlns:p14="http://schemas.microsoft.com/office/powerpoint/2010/main" val="1527255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842992" cy="2450207"/>
          </a:xfrm>
        </p:spPr>
        <p:txBody>
          <a:bodyPr>
            <a:normAutofit fontScale="70000" lnSpcReduction="20000"/>
          </a:bodyPr>
          <a:lstStyle/>
          <a:p>
            <a:pPr marL="0" indent="0">
              <a:buNone/>
            </a:pPr>
            <a:r>
              <a:rPr lang="es-CO" dirty="0"/>
              <a:t>El estudio es conocido como “</a:t>
            </a:r>
            <a:r>
              <a:rPr lang="es-CO" dirty="0">
                <a:latin typeface="Agency FB" pitchFamily="34" charset="0"/>
              </a:rPr>
              <a:t>Resonancia Schumann</a:t>
            </a:r>
            <a:r>
              <a:rPr lang="es-CO" dirty="0"/>
              <a:t>”, el cual trata sobre Metafísica Cuántica y Astrofísica Meta Cuántica, y explica por qué la tierra gira más rápido.</a:t>
            </a:r>
          </a:p>
          <a:p>
            <a:pPr marL="0" indent="0">
              <a:buNone/>
            </a:pPr>
            <a:r>
              <a:rPr lang="es-CO" dirty="0" smtClean="0"/>
              <a:t>Schumann</a:t>
            </a:r>
            <a:r>
              <a:rPr lang="es-CO" dirty="0"/>
              <a:t>, con base en la universidad UTN de </a:t>
            </a:r>
            <a:r>
              <a:rPr lang="es-CO" dirty="0" smtClean="0"/>
              <a:t>Múnich, </a:t>
            </a:r>
            <a:r>
              <a:rPr lang="es-CO" dirty="0"/>
              <a:t>realizó el descubrimiento por el cual afirma que el día sólo tiene </a:t>
            </a:r>
            <a:r>
              <a:rPr lang="es-CO" dirty="0" smtClean="0"/>
              <a:t>hoy 16 </a:t>
            </a:r>
            <a:r>
              <a:rPr lang="es-CO" dirty="0"/>
              <a:t>horas, en vez de 24</a:t>
            </a:r>
            <a:r>
              <a:rPr lang="es-CO" dirty="0" smtClean="0"/>
              <a:t>.</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74432" y="260648"/>
            <a:ext cx="2114550" cy="216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5688" y="2438972"/>
            <a:ext cx="2844725" cy="18056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349" y="2847463"/>
            <a:ext cx="2657475" cy="3348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987824" y="2843470"/>
            <a:ext cx="3347864" cy="3970318"/>
          </a:xfrm>
          <a:prstGeom prst="rect">
            <a:avLst/>
          </a:prstGeom>
        </p:spPr>
        <p:txBody>
          <a:bodyPr wrap="square">
            <a:spAutoFit/>
          </a:bodyPr>
          <a:lstStyle/>
          <a:p>
            <a:pPr algn="ctr"/>
            <a:r>
              <a:rPr lang="es-CO" dirty="0"/>
              <a:t>Según él durante siglos la tierra giró sobre su propio eje a 7.8 hz. pero a partir de 1980, ese número cambió. Aunque lo hizo muy rápidamente en tan sólo seis años, hasta llegar a 12 hz. </a:t>
            </a:r>
          </a:p>
          <a:p>
            <a:pPr algn="ctr"/>
            <a:r>
              <a:rPr lang="es-CO" dirty="0"/>
              <a:t>Por lo que esto podría causar catástrofes climáticas como una posible consecuencia de la alteración de los campos magnéticos de la tierra, que también se ha visto modificada desde el 2000.</a:t>
            </a:r>
          </a:p>
          <a:p>
            <a:endParaRPr lang="es-CO" dirty="0"/>
          </a:p>
        </p:txBody>
      </p:sp>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13388" y="5148473"/>
            <a:ext cx="2867025" cy="1455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6313388" y="4225143"/>
            <a:ext cx="2830612" cy="923330"/>
          </a:xfrm>
          <a:prstGeom prst="rect">
            <a:avLst/>
          </a:prstGeom>
        </p:spPr>
        <p:txBody>
          <a:bodyPr wrap="square">
            <a:spAutoFit/>
          </a:bodyPr>
          <a:lstStyle/>
          <a:p>
            <a:r>
              <a:rPr lang="es-CO" dirty="0"/>
              <a:t>El calentamiento </a:t>
            </a:r>
            <a:r>
              <a:rPr lang="es-CO" dirty="0" smtClean="0"/>
              <a:t>global </a:t>
            </a:r>
            <a:r>
              <a:rPr lang="es-CO" dirty="0"/>
              <a:t>fue profetizado 2686 años antes por Isaías en </a:t>
            </a:r>
            <a:r>
              <a:rPr lang="es-CO" dirty="0">
                <a:solidFill>
                  <a:srgbClr val="FF0000"/>
                </a:solidFill>
              </a:rPr>
              <a:t>(Isa.30:26). </a:t>
            </a:r>
          </a:p>
        </p:txBody>
      </p:sp>
    </p:spTree>
    <p:extLst>
      <p:ext uri="{BB962C8B-B14F-4D97-AF65-F5344CB8AC3E}">
        <p14:creationId xmlns:p14="http://schemas.microsoft.com/office/powerpoint/2010/main" val="31544437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800" dirty="0" smtClean="0"/>
              <a:t>Tres eventos del A. Testamento que apuntan a los </a:t>
            </a:r>
            <a:br>
              <a:rPr lang="es-CO" sz="2800" dirty="0" smtClean="0"/>
            </a:br>
            <a:r>
              <a:rPr lang="es-CO" sz="2800" dirty="0" smtClean="0"/>
              <a:t>6000 años de pecado</a:t>
            </a:r>
            <a:endParaRPr lang="es-CO" sz="2800" dirty="0"/>
          </a:p>
        </p:txBody>
      </p:sp>
      <p:sp>
        <p:nvSpPr>
          <p:cNvPr id="3" name="2 Marcador de contenido"/>
          <p:cNvSpPr>
            <a:spLocks noGrp="1"/>
          </p:cNvSpPr>
          <p:nvPr>
            <p:ph idx="1"/>
          </p:nvPr>
        </p:nvSpPr>
        <p:spPr>
          <a:xfrm>
            <a:off x="457200" y="1600200"/>
            <a:ext cx="8229600" cy="5141168"/>
          </a:xfrm>
        </p:spPr>
        <p:txBody>
          <a:bodyPr>
            <a:normAutofit fontScale="77500" lnSpcReduction="20000"/>
          </a:bodyPr>
          <a:lstStyle/>
          <a:p>
            <a:pPr marL="0" indent="0">
              <a:buNone/>
            </a:pPr>
            <a:r>
              <a:rPr lang="es-CO" b="1" dirty="0"/>
              <a:t>1</a:t>
            </a:r>
            <a:r>
              <a:rPr lang="es-CO" dirty="0" smtClean="0"/>
              <a:t>). </a:t>
            </a:r>
            <a:r>
              <a:rPr lang="es-CO" sz="2400" dirty="0" smtClean="0">
                <a:solidFill>
                  <a:srgbClr val="FF0000"/>
                </a:solidFill>
              </a:rPr>
              <a:t>Génesis 6:3</a:t>
            </a:r>
            <a:r>
              <a:rPr lang="es-CO" sz="2400" dirty="0" smtClean="0"/>
              <a:t>. Entonces </a:t>
            </a:r>
            <a:r>
              <a:rPr lang="es-CO" sz="2400" dirty="0"/>
              <a:t>Jehovah dijo: </a:t>
            </a:r>
            <a:r>
              <a:rPr lang="es-CO" sz="2400" dirty="0" smtClean="0"/>
              <a:t>«No </a:t>
            </a:r>
            <a:r>
              <a:rPr lang="es-CO" sz="2400" dirty="0"/>
              <a:t>contenderá para siempre mi espíritu con el hombre, por cuanto él es carne, y su vida será de </a:t>
            </a:r>
            <a:r>
              <a:rPr lang="es-CO" sz="2400" u="sng" dirty="0">
                <a:solidFill>
                  <a:srgbClr val="FF0000"/>
                </a:solidFill>
              </a:rPr>
              <a:t>120 </a:t>
            </a:r>
            <a:r>
              <a:rPr lang="es-CO" sz="2400" u="sng" dirty="0" smtClean="0">
                <a:solidFill>
                  <a:srgbClr val="FF0000"/>
                </a:solidFill>
              </a:rPr>
              <a:t>años</a:t>
            </a:r>
            <a:r>
              <a:rPr lang="es-CO" sz="2400" dirty="0" smtClean="0"/>
              <a:t>». Tiempo de gracia para los antediluvianos.</a:t>
            </a:r>
          </a:p>
          <a:p>
            <a:pPr marL="0" indent="0">
              <a:buNone/>
            </a:pPr>
            <a:endParaRPr lang="es-CO" sz="2400" dirty="0"/>
          </a:p>
          <a:p>
            <a:pPr marL="0" indent="0">
              <a:buNone/>
            </a:pPr>
            <a:r>
              <a:rPr lang="es-CO" sz="2600" b="1" u="sng" dirty="0" smtClean="0"/>
              <a:t>Jubileo cada seis años.</a:t>
            </a:r>
            <a:endParaRPr lang="es-CO" sz="2600" b="1" u="sng" dirty="0"/>
          </a:p>
          <a:p>
            <a:pPr marL="0" indent="0">
              <a:buNone/>
            </a:pPr>
            <a:r>
              <a:rPr lang="es-CO" sz="3300" b="1" dirty="0" smtClean="0"/>
              <a:t>2).</a:t>
            </a:r>
            <a:r>
              <a:rPr lang="es-CO" sz="3300" b="1" dirty="0" smtClean="0">
                <a:solidFill>
                  <a:srgbClr val="FF0000"/>
                </a:solidFill>
              </a:rPr>
              <a:t> </a:t>
            </a:r>
            <a:r>
              <a:rPr lang="es-CO" sz="2400" dirty="0" smtClean="0">
                <a:solidFill>
                  <a:srgbClr val="FF0000"/>
                </a:solidFill>
              </a:rPr>
              <a:t>Lev.25:1-7</a:t>
            </a:r>
            <a:r>
              <a:rPr lang="es-CO" sz="2400" dirty="0" smtClean="0"/>
              <a:t>. Jehovah </a:t>
            </a:r>
            <a:r>
              <a:rPr lang="es-CO" sz="2400" dirty="0"/>
              <a:t>habló a Moisés en el monte Sinaí, diciendo: </a:t>
            </a:r>
            <a:r>
              <a:rPr lang="es-CO" sz="2400" dirty="0" smtClean="0"/>
              <a:t>2 </a:t>
            </a:r>
            <a:r>
              <a:rPr lang="es-CO" sz="2400" dirty="0"/>
              <a:t>"Habla a los hijos de Israel y diles que cuando hayáis entrado en la tierra que yo os daré, la tierra tendrá reposo para Jehovah. </a:t>
            </a:r>
            <a:r>
              <a:rPr lang="es-CO" sz="2400" dirty="0" smtClean="0"/>
              <a:t>3 </a:t>
            </a:r>
            <a:r>
              <a:rPr lang="es-CO" sz="2400" dirty="0">
                <a:solidFill>
                  <a:srgbClr val="FF0000"/>
                </a:solidFill>
              </a:rPr>
              <a:t>Seis años sembrarás tu tierra, seis años podarás tu viña y recogerás sus frutos</a:t>
            </a:r>
            <a:r>
              <a:rPr lang="es-CO" sz="2400" dirty="0"/>
              <a:t>. </a:t>
            </a:r>
            <a:r>
              <a:rPr lang="es-CO" sz="2400" dirty="0" smtClean="0"/>
              <a:t>4 </a:t>
            </a:r>
            <a:r>
              <a:rPr lang="es-CO" sz="2400" dirty="0"/>
              <a:t>Pero el séptimo año será para la tierra un completo descanso, sábado consagrado a Jehovah. No sembrarás tu tierra ni podarás tu viña. </a:t>
            </a:r>
            <a:r>
              <a:rPr lang="es-CO" sz="2400" dirty="0" smtClean="0"/>
              <a:t>5 </a:t>
            </a:r>
            <a:r>
              <a:rPr lang="es-CO" sz="2400" dirty="0"/>
              <a:t>No segarás lo que brote de por sí en tu campo segado, y no vendimiarás las uvas de tus vides no podadas. Será para la tierra un año sabático. </a:t>
            </a:r>
            <a:r>
              <a:rPr lang="es-CO" sz="2400" dirty="0" smtClean="0"/>
              <a:t>6 </a:t>
            </a:r>
            <a:r>
              <a:rPr lang="es-CO" sz="2400" dirty="0"/>
              <a:t>Pero lo que la tierra dé durante su reposo será alimento para ti, para tu siervo, para tu sierva, para tu jornalero y para el forastero que resida </a:t>
            </a:r>
            <a:r>
              <a:rPr lang="es-CO" sz="2400" dirty="0" smtClean="0"/>
              <a:t>contigo. Todo </a:t>
            </a:r>
            <a:r>
              <a:rPr lang="es-CO" sz="2400" dirty="0"/>
              <a:t>su fruto servirá de comida a tu ganado y a los animales que hay en tu tierra</a:t>
            </a:r>
            <a:r>
              <a:rPr lang="es-CO" sz="2400" dirty="0" smtClean="0"/>
              <a:t>. </a:t>
            </a:r>
          </a:p>
          <a:p>
            <a:pPr marL="0" indent="0">
              <a:buNone/>
            </a:pPr>
            <a:r>
              <a:rPr lang="es-CO" sz="2400" dirty="0" smtClean="0"/>
              <a:t>Nota: Los seis años de trabajo representan los seis mil años de pecado. Y el séptimo año representa el séptimo milenio, en el cual la tierra reposará todos los sábados que los hombres no la dejaron reposar. Lea </a:t>
            </a:r>
            <a:r>
              <a:rPr lang="es-CO" sz="2400" dirty="0" smtClean="0">
                <a:solidFill>
                  <a:srgbClr val="FF0000"/>
                </a:solidFill>
              </a:rPr>
              <a:t>(2Cron.36:21). </a:t>
            </a:r>
            <a:r>
              <a:rPr lang="es-CO" sz="2400" dirty="0" smtClean="0"/>
              <a:t>Este era el tiempo del jubileo.</a:t>
            </a:r>
            <a:endParaRPr lang="es-CO" sz="2400" dirty="0"/>
          </a:p>
        </p:txBody>
      </p:sp>
    </p:spTree>
    <p:extLst>
      <p:ext uri="{BB962C8B-B14F-4D97-AF65-F5344CB8AC3E}">
        <p14:creationId xmlns:p14="http://schemas.microsoft.com/office/powerpoint/2010/main" val="1143836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274638"/>
            <a:ext cx="8291264" cy="1143000"/>
          </a:xfrm>
        </p:spPr>
        <p:txBody>
          <a:bodyPr>
            <a:normAutofit fontScale="90000"/>
          </a:bodyPr>
          <a:lstStyle/>
          <a:p>
            <a:r>
              <a:rPr lang="es-CO" dirty="0" smtClean="0"/>
              <a:t>Además había un jubileo cada 50 años.</a:t>
            </a:r>
            <a:endParaRPr lang="es-CO" dirty="0"/>
          </a:p>
        </p:txBody>
      </p:sp>
      <p:sp>
        <p:nvSpPr>
          <p:cNvPr id="3" name="2 Marcador de contenido"/>
          <p:cNvSpPr>
            <a:spLocks noGrp="1"/>
          </p:cNvSpPr>
          <p:nvPr>
            <p:ph idx="1"/>
          </p:nvPr>
        </p:nvSpPr>
        <p:spPr>
          <a:xfrm>
            <a:off x="457200" y="1600201"/>
            <a:ext cx="5482952" cy="2836912"/>
          </a:xfrm>
        </p:spPr>
        <p:txBody>
          <a:bodyPr>
            <a:normAutofit lnSpcReduction="10000"/>
          </a:bodyPr>
          <a:lstStyle/>
          <a:p>
            <a:pPr marL="0" indent="0">
              <a:buNone/>
            </a:pPr>
            <a:r>
              <a:rPr lang="es-CO" dirty="0">
                <a:solidFill>
                  <a:srgbClr val="FF0000"/>
                </a:solidFill>
              </a:rPr>
              <a:t>Lev.25:8-13</a:t>
            </a:r>
            <a:r>
              <a:rPr lang="es-CO" dirty="0" smtClean="0"/>
              <a:t>. </a:t>
            </a:r>
            <a:r>
              <a:rPr lang="es-CO" sz="1800" dirty="0" smtClean="0"/>
              <a:t>"Después </a:t>
            </a:r>
            <a:r>
              <a:rPr lang="es-CO" sz="1800" dirty="0"/>
              <a:t>contarás siete semanas de años, es decir, siete veces siete años, de modo que el tiempo de las siete semanas de años te serán cuarenta y nueve años. </a:t>
            </a:r>
            <a:r>
              <a:rPr lang="es-CO" sz="1800" dirty="0" smtClean="0"/>
              <a:t>9 </a:t>
            </a:r>
            <a:r>
              <a:rPr lang="es-CO" sz="1800" dirty="0"/>
              <a:t>Entonces harás resonar la corneta el día 10 del mes séptimo. En el día de la Expiación haréis resonar la corneta por todo vuestro país. </a:t>
            </a:r>
            <a:r>
              <a:rPr lang="es-CO" sz="1800" dirty="0" smtClean="0"/>
              <a:t>10 </a:t>
            </a:r>
            <a:r>
              <a:rPr lang="es-CO" sz="1800" dirty="0"/>
              <a:t>Santificaréis el año cincuenta y pregonaréis en el país libertad para todos sus habitantes. Este año os será de jubileo; volveréis cada uno a la posesión de su tierra, y cada uno de vosotros volverá a su familia.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916832"/>
            <a:ext cx="2524125" cy="2406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547664" y="4725144"/>
            <a:ext cx="5976664" cy="1477328"/>
          </a:xfrm>
          <a:prstGeom prst="rect">
            <a:avLst/>
          </a:prstGeom>
        </p:spPr>
        <p:txBody>
          <a:bodyPr wrap="square">
            <a:spAutoFit/>
          </a:bodyPr>
          <a:lstStyle/>
          <a:p>
            <a:r>
              <a:rPr lang="es-CO" dirty="0"/>
              <a:t>11 El año cincuenta os será de jubileo; no sembraréis, ni segaréis lo que de por sí brote en la tierra, y no vendimiaréis sus viñedos no cultivados. 12 Porque es jubileo, os será santo, y comeréis el producto que la tierra da de sí. 13 En este año de jubileo volveréis, cada uno a su posesión.</a:t>
            </a:r>
          </a:p>
        </p:txBody>
      </p:sp>
    </p:spTree>
    <p:extLst>
      <p:ext uri="{BB962C8B-B14F-4D97-AF65-F5344CB8AC3E}">
        <p14:creationId xmlns:p14="http://schemas.microsoft.com/office/powerpoint/2010/main" val="30420421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dirty="0" smtClean="0">
                <a:latin typeface="Agency FB" pitchFamily="34" charset="0"/>
              </a:rPr>
              <a:t>Este tiempo de jubileo señalaba el tiempo desde la resurrección de Cristo hasta el día de Pentecostés 50 días.</a:t>
            </a:r>
            <a:endParaRPr lang="es-CO" sz="3200" dirty="0">
              <a:latin typeface="Agency FB" pitchFamily="34" charset="0"/>
            </a:endParaRPr>
          </a:p>
        </p:txBody>
      </p:sp>
      <p:sp>
        <p:nvSpPr>
          <p:cNvPr id="3" name="2 Marcador de contenido"/>
          <p:cNvSpPr>
            <a:spLocks noGrp="1"/>
          </p:cNvSpPr>
          <p:nvPr>
            <p:ph idx="1"/>
          </p:nvPr>
        </p:nvSpPr>
        <p:spPr>
          <a:xfrm>
            <a:off x="498376" y="1772816"/>
            <a:ext cx="8147248" cy="1396751"/>
          </a:xfrm>
        </p:spPr>
        <p:txBody>
          <a:bodyPr>
            <a:normAutofit/>
          </a:bodyPr>
          <a:lstStyle/>
          <a:p>
            <a:pPr marL="0" indent="0" algn="ctr">
              <a:buNone/>
            </a:pPr>
            <a:r>
              <a:rPr lang="es-CO" sz="2000" dirty="0">
                <a:solidFill>
                  <a:srgbClr val="FF0000"/>
                </a:solidFill>
              </a:rPr>
              <a:t>Hech.1:3</a:t>
            </a:r>
            <a:r>
              <a:rPr lang="es-CO" sz="2000" dirty="0"/>
              <a:t>. </a:t>
            </a:r>
            <a:r>
              <a:rPr lang="es-CO" sz="2000" dirty="0" smtClean="0"/>
              <a:t>A </a:t>
            </a:r>
            <a:r>
              <a:rPr lang="es-CO" sz="2000" dirty="0"/>
              <a:t>éstos también se presentó vivo, después de haber padecido, con muchas pruebas convincentes. Durante </a:t>
            </a:r>
            <a:r>
              <a:rPr lang="es-CO" sz="2000" dirty="0">
                <a:solidFill>
                  <a:srgbClr val="FF0000"/>
                </a:solidFill>
              </a:rPr>
              <a:t>cuarenta días </a:t>
            </a:r>
            <a:r>
              <a:rPr lang="es-CO" sz="2000" dirty="0"/>
              <a:t>se hacía visible a ellos y les hablaba acerca del reino de Dios</a:t>
            </a:r>
            <a:r>
              <a:rPr lang="es-CO" sz="2000" dirty="0" smtClean="0"/>
              <a:t>.</a:t>
            </a:r>
          </a:p>
        </p:txBody>
      </p:sp>
      <p:sp>
        <p:nvSpPr>
          <p:cNvPr id="4" name="3 Rectángulo"/>
          <p:cNvSpPr/>
          <p:nvPr/>
        </p:nvSpPr>
        <p:spPr>
          <a:xfrm>
            <a:off x="2286000" y="3356992"/>
            <a:ext cx="4572000" cy="2862322"/>
          </a:xfrm>
          <a:prstGeom prst="rect">
            <a:avLst/>
          </a:prstGeom>
        </p:spPr>
        <p:txBody>
          <a:bodyPr>
            <a:spAutoFit/>
          </a:bodyPr>
          <a:lstStyle/>
          <a:p>
            <a:pPr algn="ctr"/>
            <a:r>
              <a:rPr lang="es-CO" dirty="0"/>
              <a:t>Nota: Si desde que Jesús resucitó hasta que ascendió transcurrieron 40 días, le sumamos 10 días, que fue el tiempo transcurrido desde la ascensión hasta el día de Pentecostés tenemos los 50 días (años), del jubileo, en el cual los discípulos fueron investidos de poder, y regresaron a su posesión en el proceso de transformación hasta llegar a </a:t>
            </a:r>
            <a:r>
              <a:rPr lang="es-CO" dirty="0" smtClean="0"/>
              <a:t>la «imagen </a:t>
            </a:r>
            <a:r>
              <a:rPr lang="es-CO" dirty="0"/>
              <a:t>y semejantes» de Cristo Jesús, su Creador. Lea </a:t>
            </a:r>
            <a:r>
              <a:rPr lang="es-CO" dirty="0">
                <a:solidFill>
                  <a:srgbClr val="FF0000"/>
                </a:solidFill>
              </a:rPr>
              <a:t>(Gén.1:26 pp 27).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549903"/>
            <a:ext cx="1847850"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0" y="3549904"/>
            <a:ext cx="2143472" cy="2476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61994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3600" b="1" i="1" dirty="0" smtClean="0">
                <a:latin typeface="Agency FB" pitchFamily="34" charset="0"/>
              </a:rPr>
              <a:t>¿Cual es el resultado de esta ecuación?</a:t>
            </a:r>
            <a:endParaRPr lang="es-CO" sz="3600" b="1" i="1" dirty="0">
              <a:latin typeface="Agency FB" pitchFamily="34" charset="0"/>
            </a:endParaRPr>
          </a:p>
        </p:txBody>
      </p:sp>
      <p:sp>
        <p:nvSpPr>
          <p:cNvPr id="3" name="2 Marcador de contenido"/>
          <p:cNvSpPr>
            <a:spLocks noGrp="1"/>
          </p:cNvSpPr>
          <p:nvPr>
            <p:ph idx="1"/>
          </p:nvPr>
        </p:nvSpPr>
        <p:spPr>
          <a:xfrm>
            <a:off x="179512" y="1600200"/>
            <a:ext cx="8784976" cy="5257800"/>
          </a:xfrm>
        </p:spPr>
        <p:txBody>
          <a:bodyPr>
            <a:normAutofit fontScale="85000" lnSpcReduction="20000"/>
          </a:bodyPr>
          <a:lstStyle/>
          <a:p>
            <a:pPr marL="0" indent="0">
              <a:buNone/>
            </a:pPr>
            <a:r>
              <a:rPr lang="es-CO" sz="2400" dirty="0" smtClean="0"/>
              <a:t>     </a:t>
            </a:r>
            <a:r>
              <a:rPr lang="es-CO" sz="2800" b="1" u="sng" dirty="0" smtClean="0">
                <a:solidFill>
                  <a:srgbClr val="FF0000"/>
                </a:solidFill>
              </a:rPr>
              <a:t>120 años de gracia  x 50 del jubileo = 6000 años de pecad</a:t>
            </a:r>
            <a:r>
              <a:rPr lang="es-CO" sz="2800" b="1" dirty="0" smtClean="0">
                <a:solidFill>
                  <a:srgbClr val="FF0000"/>
                </a:solidFill>
              </a:rPr>
              <a:t>o.</a:t>
            </a:r>
          </a:p>
          <a:p>
            <a:pPr marL="0" indent="0">
              <a:buNone/>
            </a:pPr>
            <a:r>
              <a:rPr lang="es-CO" sz="2400" dirty="0" smtClean="0"/>
              <a:t>Desde un principio Dios lo tenía programado así, sino que, esto se descubrió en el «</a:t>
            </a:r>
            <a:r>
              <a:rPr lang="es-CO" sz="2400" b="1" dirty="0" smtClean="0">
                <a:latin typeface="Agency FB" pitchFamily="34" charset="0"/>
              </a:rPr>
              <a:t>tiempo del fin</a:t>
            </a:r>
            <a:r>
              <a:rPr lang="es-CO" sz="2400" dirty="0" smtClean="0"/>
              <a:t>» </a:t>
            </a:r>
            <a:r>
              <a:rPr lang="es-CO" sz="2400" dirty="0" smtClean="0">
                <a:solidFill>
                  <a:srgbClr val="FF0000"/>
                </a:solidFill>
              </a:rPr>
              <a:t>(Dan.12:4).</a:t>
            </a:r>
          </a:p>
          <a:p>
            <a:pPr marL="0" indent="0" algn="ctr">
              <a:buNone/>
            </a:pPr>
            <a:endParaRPr lang="es-CO" sz="2400" dirty="0" smtClean="0">
              <a:solidFill>
                <a:srgbClr val="FF0000"/>
              </a:solidFill>
            </a:endParaRPr>
          </a:p>
          <a:p>
            <a:pPr marL="0" indent="0" algn="ctr">
              <a:buNone/>
            </a:pPr>
            <a:r>
              <a:rPr lang="es-CO" sz="2400" b="1" u="sng" dirty="0" smtClean="0"/>
              <a:t>Miremos un poco lo relacionado con algunos acontecimientos durante estas tres etapas de los siete mil años de pecado.</a:t>
            </a:r>
            <a:r>
              <a:rPr lang="es-CO" b="1" u="sng" dirty="0" smtClean="0"/>
              <a:t> </a:t>
            </a:r>
          </a:p>
          <a:p>
            <a:pPr marL="400050" lvl="1" indent="0">
              <a:buNone/>
            </a:pPr>
            <a:endParaRPr lang="es-CO" sz="1400" dirty="0" smtClean="0">
              <a:solidFill>
                <a:srgbClr val="FF0000"/>
              </a:solidFill>
            </a:endParaRPr>
          </a:p>
          <a:p>
            <a:pPr marL="400050" lvl="1" indent="0">
              <a:buNone/>
            </a:pPr>
            <a:r>
              <a:rPr lang="es-CO" sz="2100" dirty="0" smtClean="0">
                <a:solidFill>
                  <a:srgbClr val="FF0000"/>
                </a:solidFill>
              </a:rPr>
              <a:t>Ecle.1:9</a:t>
            </a:r>
            <a:r>
              <a:rPr lang="es-CO" sz="2100" dirty="0" smtClean="0"/>
              <a:t>. «Lo </a:t>
            </a:r>
            <a:r>
              <a:rPr lang="es-CO" sz="2100" dirty="0"/>
              <a:t>que fue, es lo que será, y lo que ha sido hecho, es lo mismo que se hará; y nada hay nuevo debajo del </a:t>
            </a:r>
            <a:r>
              <a:rPr lang="es-CO" sz="2100" dirty="0" smtClean="0"/>
              <a:t>sol»</a:t>
            </a:r>
          </a:p>
          <a:p>
            <a:pPr marL="400050" lvl="1" indent="0">
              <a:buNone/>
            </a:pPr>
            <a:r>
              <a:rPr lang="es-CO" sz="2100" dirty="0" smtClean="0">
                <a:solidFill>
                  <a:srgbClr val="FF0000"/>
                </a:solidFill>
              </a:rPr>
              <a:t>Ecle. 3:15</a:t>
            </a:r>
            <a:r>
              <a:rPr lang="es-CO" sz="2100" dirty="0" smtClean="0"/>
              <a:t>. «Aquello </a:t>
            </a:r>
            <a:r>
              <a:rPr lang="es-CO" sz="2100" dirty="0"/>
              <a:t>que fue, ya es; y lo que ha de ser, fue ya; y Dios restaura lo que </a:t>
            </a:r>
            <a:r>
              <a:rPr lang="es-CO" sz="2100" dirty="0" smtClean="0"/>
              <a:t>pasó». </a:t>
            </a:r>
          </a:p>
          <a:p>
            <a:pPr marL="400050" lvl="1" indent="0">
              <a:buNone/>
            </a:pPr>
            <a:r>
              <a:rPr lang="es-CO" sz="2100" dirty="0" smtClean="0"/>
              <a:t>Nota: Algunos acontecimientos que se llevarán a cabo durante el segundo y tercer periodo de los siete mil años, ya sucedieron durante el primer periodo.</a:t>
            </a:r>
            <a:r>
              <a:rPr lang="es-CO" sz="2100" dirty="0"/>
              <a:t> </a:t>
            </a:r>
            <a:r>
              <a:rPr lang="es-CO" sz="2100" dirty="0" smtClean="0"/>
              <a:t>Los tres periodos son: </a:t>
            </a:r>
          </a:p>
          <a:p>
            <a:pPr marL="0" indent="0">
              <a:buNone/>
            </a:pPr>
            <a:r>
              <a:rPr lang="es-CO" sz="2200" dirty="0" smtClean="0"/>
              <a:t>(1). 4000 años. Desde que Adán y Eva pecaron hasta que Cristo murió en la cruz. </a:t>
            </a:r>
          </a:p>
          <a:p>
            <a:pPr marL="0" indent="0">
              <a:buNone/>
            </a:pPr>
            <a:r>
              <a:rPr lang="es-CO" sz="2200" dirty="0" smtClean="0"/>
              <a:t>(2). 2000 años. Desde que Cristo resucitó y ascendió a los cielos, hasta su regreso a la tierra.</a:t>
            </a:r>
          </a:p>
          <a:p>
            <a:pPr marL="0" indent="0">
              <a:buNone/>
            </a:pPr>
            <a:r>
              <a:rPr lang="es-CO" sz="2200" dirty="0" smtClean="0"/>
              <a:t>(3). 1000 años. Desde que Cristo regrese, hasta que los impíos sean destruidos en el lago de fuego.    </a:t>
            </a:r>
          </a:p>
        </p:txBody>
      </p:sp>
    </p:spTree>
    <p:extLst>
      <p:ext uri="{BB962C8B-B14F-4D97-AF65-F5344CB8AC3E}">
        <p14:creationId xmlns:p14="http://schemas.microsoft.com/office/powerpoint/2010/main" val="16748795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5">
              <a:lumMod val="20000"/>
              <a:lumOff val="80000"/>
            </a:schemeClr>
          </a:solidFill>
        </p:spPr>
        <p:txBody>
          <a:bodyPr>
            <a:noAutofit/>
          </a:bodyPr>
          <a:lstStyle/>
          <a:p>
            <a:r>
              <a:rPr lang="es-CO" sz="2800" b="1" dirty="0" smtClean="0"/>
              <a:t>Acontecimientos sucedidos durante los 4000 años, algunos se repiten durante los 2000 y otros durante los 1000 años:</a:t>
            </a:r>
            <a:endParaRPr lang="es-CO" sz="2800" b="1" dirty="0"/>
          </a:p>
        </p:txBody>
      </p:sp>
      <p:sp>
        <p:nvSpPr>
          <p:cNvPr id="3" name="2 Marcador de contenido"/>
          <p:cNvSpPr>
            <a:spLocks noGrp="1"/>
          </p:cNvSpPr>
          <p:nvPr>
            <p:ph idx="1"/>
          </p:nvPr>
        </p:nvSpPr>
        <p:spPr>
          <a:xfrm>
            <a:off x="457200" y="1600200"/>
            <a:ext cx="8229600" cy="4997152"/>
          </a:xfrm>
        </p:spPr>
        <p:txBody>
          <a:bodyPr>
            <a:normAutofit fontScale="92500" lnSpcReduction="10000"/>
          </a:bodyPr>
          <a:lstStyle/>
          <a:p>
            <a:pPr marL="0" indent="0">
              <a:buNone/>
            </a:pPr>
            <a:r>
              <a:rPr lang="es-CO" sz="1800" b="1" u="sng" dirty="0" smtClean="0"/>
              <a:t>4000 años:</a:t>
            </a:r>
          </a:p>
          <a:p>
            <a:pPr marL="0" indent="0">
              <a:buNone/>
            </a:pPr>
            <a:r>
              <a:rPr lang="es-CO" sz="1800" b="1" u="sng" dirty="0" smtClean="0"/>
              <a:t>Enoc</a:t>
            </a:r>
            <a:r>
              <a:rPr lang="es-CO" sz="1800" dirty="0"/>
              <a:t>. </a:t>
            </a:r>
            <a:r>
              <a:rPr lang="es-CO" sz="1800" dirty="0">
                <a:solidFill>
                  <a:srgbClr val="FF0000"/>
                </a:solidFill>
              </a:rPr>
              <a:t>Jud.1:14. </a:t>
            </a:r>
            <a:r>
              <a:rPr lang="es-CO" sz="2000" dirty="0"/>
              <a:t>«De éstos también profetizó Enoc, séptimo desde Adán, diciendo: He aquí, vino el Señor con sus santas decenas de millares».</a:t>
            </a:r>
          </a:p>
          <a:p>
            <a:pPr marL="0" indent="0">
              <a:buNone/>
            </a:pPr>
            <a:r>
              <a:rPr lang="es-CO" sz="2000" dirty="0"/>
              <a:t>Antes del diluvio, se menciona el «séptimo milenio» con Enoc, </a:t>
            </a:r>
            <a:r>
              <a:rPr lang="es-CO" sz="2000" dirty="0" smtClean="0"/>
              <a:t> </a:t>
            </a:r>
            <a:r>
              <a:rPr lang="es-CO" sz="2000" dirty="0" smtClean="0">
                <a:solidFill>
                  <a:srgbClr val="FF0000"/>
                </a:solidFill>
              </a:rPr>
              <a:t>El Señor regresa al culminar los 2000 años de pecado</a:t>
            </a:r>
            <a:r>
              <a:rPr lang="es-CO" sz="2000" dirty="0" smtClean="0"/>
              <a:t>, y es arrebatado sin ver la muerte durante los 4000 años, como símbolo de los que serán arrebatados sin ver la muerte, </a:t>
            </a:r>
            <a:r>
              <a:rPr lang="es-CO" sz="2000" dirty="0" smtClean="0">
                <a:solidFill>
                  <a:srgbClr val="FF0000"/>
                </a:solidFill>
              </a:rPr>
              <a:t>al iniciar los 1000 años</a:t>
            </a:r>
            <a:r>
              <a:rPr lang="es-CO" sz="2000" dirty="0" smtClean="0"/>
              <a:t>, o sea, el año sabático.  </a:t>
            </a:r>
            <a:r>
              <a:rPr lang="es-CO" sz="2000" dirty="0" smtClean="0">
                <a:solidFill>
                  <a:srgbClr val="FF0000"/>
                </a:solidFill>
              </a:rPr>
              <a:t>(Gén.5:24; 1Tes.4:17).</a:t>
            </a:r>
          </a:p>
          <a:p>
            <a:pPr marL="0" indent="0">
              <a:buNone/>
            </a:pPr>
            <a:r>
              <a:rPr lang="es-CO" sz="2000" b="1" u="sng" dirty="0" smtClean="0"/>
              <a:t>El Diluvio</a:t>
            </a:r>
            <a:r>
              <a:rPr lang="es-CO" sz="2000" dirty="0" smtClean="0"/>
              <a:t>. Lea </a:t>
            </a:r>
            <a:r>
              <a:rPr lang="es-CO" sz="2000" dirty="0" smtClean="0">
                <a:solidFill>
                  <a:srgbClr val="FF0000"/>
                </a:solidFill>
              </a:rPr>
              <a:t>(Gén.7:12, 17-23; 2Ped.3:6,7,10,11). </a:t>
            </a:r>
            <a:r>
              <a:rPr lang="es-CO" sz="2000" dirty="0" smtClean="0"/>
              <a:t>El diluvio sucedió durante los 4000 mil años, y se repetirá, pero esta vez con fuego al culminar los últimos 1000 años..</a:t>
            </a:r>
          </a:p>
          <a:p>
            <a:pPr marL="0" indent="0">
              <a:buNone/>
            </a:pPr>
            <a:r>
              <a:rPr lang="es-CO" sz="2000" b="1" u="sng" dirty="0" smtClean="0"/>
              <a:t>Noé</a:t>
            </a:r>
            <a:r>
              <a:rPr lang="es-CO" sz="2000" dirty="0" smtClean="0"/>
              <a:t>.  «En el año 600 de la vida de Noé,…. En ese mismo día fueron rotas las fuentes del gran abismo….». </a:t>
            </a:r>
            <a:r>
              <a:rPr lang="es-CO" sz="2000" dirty="0" smtClean="0">
                <a:solidFill>
                  <a:srgbClr val="FF0000"/>
                </a:solidFill>
              </a:rPr>
              <a:t>(Gén.7:11). </a:t>
            </a:r>
            <a:r>
              <a:rPr lang="es-CO" sz="2000" dirty="0" smtClean="0"/>
              <a:t>De la misma forma al cumplirse los 6000 años de pecado, se termina el tiempo de gracia, pero antes de que se inundara la tierra, Dios tenía a sus ocho hijos a salvo dentro del arca </a:t>
            </a:r>
            <a:r>
              <a:rPr lang="es-CO" sz="2000" dirty="0" smtClean="0">
                <a:solidFill>
                  <a:srgbClr val="FF0000"/>
                </a:solidFill>
              </a:rPr>
              <a:t>(Gén.7:7), </a:t>
            </a:r>
            <a:r>
              <a:rPr lang="es-CO" sz="2000" dirty="0" smtClean="0"/>
              <a:t>el resto posiblemente, según lo dice un predicador,  99’999, 992 personas se encontraban eternamente perdidas. </a:t>
            </a:r>
            <a:r>
              <a:rPr lang="es-CO" sz="2000" dirty="0"/>
              <a:t>D</a:t>
            </a:r>
            <a:r>
              <a:rPr lang="es-CO" sz="2000" dirty="0" smtClean="0"/>
              <a:t>e la misma forma, al comenzar los últimos 1000 años, Dios sacará a sus hijos de esta tierra antes de que los incrédulos sean castigadas con la muerte debido a la presencia del Señor  </a:t>
            </a:r>
            <a:r>
              <a:rPr lang="es-CO" sz="2000" dirty="0" smtClean="0">
                <a:solidFill>
                  <a:srgbClr val="FF0000"/>
                </a:solidFill>
              </a:rPr>
              <a:t>(1Tes.4: 17,18). </a:t>
            </a:r>
            <a:endParaRPr lang="es-CO" sz="2000" dirty="0">
              <a:solidFill>
                <a:srgbClr val="FF0000"/>
              </a:solidFill>
            </a:endParaRPr>
          </a:p>
        </p:txBody>
      </p:sp>
    </p:spTree>
    <p:extLst>
      <p:ext uri="{BB962C8B-B14F-4D97-AF65-F5344CB8AC3E}">
        <p14:creationId xmlns:p14="http://schemas.microsoft.com/office/powerpoint/2010/main" val="8572979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rmAutofit lnSpcReduction="10000"/>
          </a:bodyPr>
          <a:lstStyle/>
          <a:p>
            <a:pPr marL="0" indent="0">
              <a:buNone/>
            </a:pPr>
            <a:r>
              <a:rPr lang="es-CO" sz="1800" b="1" u="sng" dirty="0" smtClean="0"/>
              <a:t>Sodoma y Gomorra</a:t>
            </a:r>
            <a:r>
              <a:rPr lang="es-CO" dirty="0" smtClean="0"/>
              <a:t>:</a:t>
            </a:r>
          </a:p>
          <a:p>
            <a:pPr marL="0" indent="0">
              <a:buNone/>
            </a:pPr>
            <a:r>
              <a:rPr lang="es-CO" sz="1800" dirty="0">
                <a:solidFill>
                  <a:srgbClr val="FF0000"/>
                </a:solidFill>
              </a:rPr>
              <a:t>Gén.19:24,25</a:t>
            </a:r>
            <a:r>
              <a:rPr lang="es-CO" sz="1800" dirty="0"/>
              <a:t>. Entonces Jehová hizo llover sobre Sodoma y sobre Gomorra azufre y fuego de parte de Jehová desde los cielos; </a:t>
            </a:r>
            <a:r>
              <a:rPr lang="es-CO" sz="1800" dirty="0" smtClean="0"/>
              <a:t>25 </a:t>
            </a:r>
            <a:r>
              <a:rPr lang="es-CO" sz="1800" dirty="0"/>
              <a:t>y destruyó las ciudades, y toda aquella llanura, con todos los moradores de aquellas ciudades, y el fruto de la tierra</a:t>
            </a:r>
            <a:r>
              <a:rPr lang="es-CO" sz="1800" dirty="0" smtClean="0"/>
              <a:t>.</a:t>
            </a:r>
          </a:p>
          <a:p>
            <a:pPr marL="0" indent="0">
              <a:buNone/>
            </a:pPr>
            <a:r>
              <a:rPr lang="es-CO" sz="1800" dirty="0"/>
              <a:t> </a:t>
            </a:r>
            <a:r>
              <a:rPr lang="es-CO" sz="1800" dirty="0" smtClean="0"/>
              <a:t>Nota: en el periodo de los 4000 años, Dios castigo a los desobedientes con fuego del cielo, de la misma forma, Dios castigará a los impíos al culminar los 1000 años. </a:t>
            </a:r>
            <a:r>
              <a:rPr lang="es-CO" sz="1800" dirty="0" smtClean="0">
                <a:solidFill>
                  <a:srgbClr val="FF0000"/>
                </a:solidFill>
              </a:rPr>
              <a:t>(Apoc.20:7-15). </a:t>
            </a:r>
          </a:p>
          <a:p>
            <a:pPr marL="0" indent="0">
              <a:buNone/>
            </a:pPr>
            <a:r>
              <a:rPr lang="es-CO" sz="2000" b="1" u="sng" dirty="0" smtClean="0"/>
              <a:t>Sico reyes escondidos en una cueva. </a:t>
            </a:r>
          </a:p>
          <a:p>
            <a:pPr marL="0" indent="0">
              <a:buNone/>
            </a:pPr>
            <a:r>
              <a:rPr lang="es-CO" sz="2000" dirty="0" smtClean="0">
                <a:solidFill>
                  <a:srgbClr val="FF0000"/>
                </a:solidFill>
              </a:rPr>
              <a:t>Josué 10:1-28</a:t>
            </a:r>
            <a:r>
              <a:rPr lang="es-CO" sz="2000" dirty="0" smtClean="0"/>
              <a:t>.  Cuando </a:t>
            </a:r>
            <a:r>
              <a:rPr lang="es-CO" sz="2000" dirty="0"/>
              <a:t>Adonisedec rey de Jerusalén oyó que Josué había tomado a Hai, y que la había asolado (como había hecho a Jericó y a su rey, así hizo a Hai y a su rey), y que los moradores de Gabaón habían hecho paz con los israelitas, y que estaban entre </a:t>
            </a:r>
            <a:r>
              <a:rPr lang="es-CO" sz="2000" dirty="0" smtClean="0"/>
              <a:t>ellos. 2 </a:t>
            </a:r>
            <a:r>
              <a:rPr lang="es-CO" sz="2000" dirty="0"/>
              <a:t>tuvo gran temor; porque Gabaón era una gran ciudad, como una de las ciudades reales, y mayor que Hai, y todos sus hombres eran fuertes. </a:t>
            </a:r>
            <a:r>
              <a:rPr lang="es-CO" sz="2000" dirty="0" smtClean="0"/>
              <a:t>3 </a:t>
            </a:r>
            <a:r>
              <a:rPr lang="es-CO" sz="2000" dirty="0"/>
              <a:t>Por lo cual Adonisedec rey de Jerusalén envió a Hoham rey de Hebrón, a Piream rey de Jarmut, a Jafía rey de Laquis y a Debir rey de Eglón, diciendo: </a:t>
            </a:r>
            <a:r>
              <a:rPr lang="es-CO" sz="2000" dirty="0" smtClean="0"/>
              <a:t>4 </a:t>
            </a:r>
            <a:r>
              <a:rPr lang="es-CO" sz="2000" dirty="0"/>
              <a:t>Subid a mí y ayudadme, y combatamos a Gabaón; porque ha hecho paz con Josué y con los hijos de Israel. </a:t>
            </a:r>
            <a:r>
              <a:rPr lang="es-CO" sz="2000" dirty="0" smtClean="0"/>
              <a:t> </a:t>
            </a:r>
            <a:r>
              <a:rPr lang="es-CO" sz="2000" dirty="0"/>
              <a:t>5 Y cinco reyes de los amorreos, el rey de Jerusalén, el rey de Hebrón, el rey de Jarmut, el rey de Laquis y el rey de Eglón, se juntaron y subieron, ellos con todos sus ejércitos, y acamparon cerca de Gabaón, y pelearon contra ella. </a:t>
            </a:r>
            <a:r>
              <a:rPr lang="es-CO" sz="2000" dirty="0" smtClean="0"/>
              <a:t>  </a:t>
            </a:r>
            <a:endParaRPr lang="es-CO" sz="2000" dirty="0"/>
          </a:p>
        </p:txBody>
      </p:sp>
    </p:spTree>
    <p:extLst>
      <p:ext uri="{BB962C8B-B14F-4D97-AF65-F5344CB8AC3E}">
        <p14:creationId xmlns:p14="http://schemas.microsoft.com/office/powerpoint/2010/main" val="39777570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rmAutofit fontScale="62500" lnSpcReduction="20000"/>
          </a:bodyPr>
          <a:lstStyle/>
          <a:p>
            <a:pPr marL="0" indent="0">
              <a:buNone/>
            </a:pPr>
            <a:r>
              <a:rPr lang="es-CO" dirty="0"/>
              <a:t>6 Entonces los moradores de Gabaón enviaron a decir a Josué al campamento en Gilgal: No niegues ayuda a tus siervos; sube prontamente a nosotros para defendernos y ayudarnos; porque todos los reyes de los amorreos que habitan en las montañas se han unido contra nosotros. 7 Y subió Josué de Gilgal, él y todo el pueblo de guerra con él, y todos los hombres valientes. 8 Y Jehová dijo a Josué: No tengas temor de ellos; porque yo los he entregado en tu mano, y ninguno de ellos prevalecerá delante de ti. 9 Y Josué vino a ellos de repente, habiendo subido toda la noche desde Gilgal. 10 Y Jehová los llenó de consternación delante de Israel, y los hirió con gran mortandad en Gabaón; y los siguió por el camino que sube a Bet-horón, y los hirió hasta Azeca y Maceda. </a:t>
            </a:r>
            <a:endParaRPr lang="es-CO" dirty="0" smtClean="0"/>
          </a:p>
          <a:p>
            <a:pPr marL="0" indent="0">
              <a:buNone/>
            </a:pPr>
            <a:r>
              <a:rPr lang="es-CO" dirty="0" smtClean="0"/>
              <a:t>11 </a:t>
            </a:r>
            <a:r>
              <a:rPr lang="es-CO" dirty="0"/>
              <a:t>Y mientras iban huyendo de los israelitas, a la bajada de Bet-horón, </a:t>
            </a:r>
            <a:r>
              <a:rPr lang="es-CO" dirty="0">
                <a:solidFill>
                  <a:srgbClr val="FF0000"/>
                </a:solidFill>
              </a:rPr>
              <a:t>Jehová arrojó desde el cielo grandes piedras sobre ellos hasta Azeca, y murieron; y fueron más los que murieron por las piedras del granizo, que los que los hijos de Israel mataron a espada</a:t>
            </a:r>
            <a:r>
              <a:rPr lang="es-CO" dirty="0"/>
              <a:t>. </a:t>
            </a:r>
            <a:r>
              <a:rPr lang="es-CO" dirty="0" smtClean="0"/>
              <a:t> </a:t>
            </a:r>
            <a:r>
              <a:rPr lang="es-CO" dirty="0"/>
              <a:t>12 Entonces Josué habló a Jehová el día en que Jehová entregó al amorreo delante de los hijos de Israel, y dijo en presencia de los israelitas: </a:t>
            </a:r>
            <a:r>
              <a:rPr lang="es-CO" dirty="0">
                <a:solidFill>
                  <a:srgbClr val="FF0000"/>
                </a:solidFill>
              </a:rPr>
              <a:t>Sol, detente en Gabaón; Y tú, luna, en el valle de Ajalón. </a:t>
            </a:r>
            <a:r>
              <a:rPr lang="es-CO" dirty="0" smtClean="0">
                <a:solidFill>
                  <a:srgbClr val="FF0000"/>
                </a:solidFill>
              </a:rPr>
              <a:t>13 </a:t>
            </a:r>
            <a:r>
              <a:rPr lang="es-CO" dirty="0">
                <a:solidFill>
                  <a:srgbClr val="FF0000"/>
                </a:solidFill>
              </a:rPr>
              <a:t>Y el sol se detuvo y la luna se paró</a:t>
            </a:r>
            <a:r>
              <a:rPr lang="es-CO" dirty="0"/>
              <a:t>, Hasta que la gente se hubo vengado de sus enemigos. ¿No está escrito esto en el libro de Jaser? Y el sol se paró en medio del cielo, y no se apresuró a ponerse casi un día entero </a:t>
            </a:r>
            <a:r>
              <a:rPr lang="es-CO" dirty="0" smtClean="0"/>
              <a:t>14 </a:t>
            </a:r>
            <a:r>
              <a:rPr lang="es-CO" dirty="0"/>
              <a:t>Y no hubo día como aquel, ni antes ni después de él, habiendo atendido Jehová a la voz de un hombre; porque Jehová peleaba por Israel. </a:t>
            </a:r>
            <a:r>
              <a:rPr lang="es-CO" dirty="0" smtClean="0"/>
              <a:t>15 </a:t>
            </a:r>
            <a:r>
              <a:rPr lang="es-CO" dirty="0"/>
              <a:t>Y Josué, y todo Israel con él, volvió al campamento en </a:t>
            </a:r>
            <a:r>
              <a:rPr lang="es-CO" dirty="0" smtClean="0"/>
              <a:t>Gilgal</a:t>
            </a:r>
            <a:endParaRPr lang="es-CO" dirty="0"/>
          </a:p>
        </p:txBody>
      </p:sp>
    </p:spTree>
    <p:extLst>
      <p:ext uri="{BB962C8B-B14F-4D97-AF65-F5344CB8AC3E}">
        <p14:creationId xmlns:p14="http://schemas.microsoft.com/office/powerpoint/2010/main" val="7613700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62500" lnSpcReduction="20000"/>
          </a:bodyPr>
          <a:lstStyle/>
          <a:p>
            <a:pPr marL="0" indent="0">
              <a:buNone/>
            </a:pPr>
            <a:r>
              <a:rPr lang="es-CO" dirty="0" smtClean="0"/>
              <a:t>16 </a:t>
            </a:r>
            <a:r>
              <a:rPr lang="es-CO" b="1" u="sng" dirty="0">
                <a:solidFill>
                  <a:srgbClr val="FF0000"/>
                </a:solidFill>
              </a:rPr>
              <a:t>Y los cinco reyes huyeron, y se escondieron en una cueva en </a:t>
            </a:r>
            <a:r>
              <a:rPr lang="es-CO" b="1" u="sng" dirty="0" smtClean="0">
                <a:solidFill>
                  <a:srgbClr val="FF0000"/>
                </a:solidFill>
              </a:rPr>
              <a:t>Maceda </a:t>
            </a:r>
            <a:r>
              <a:rPr lang="es-CO" dirty="0"/>
              <a:t>17 Y fue dado aviso a Josué que los cinco reyes habían sido hallados escondidos en una cueva en Maceda. </a:t>
            </a:r>
            <a:r>
              <a:rPr lang="es-CO" dirty="0" smtClean="0"/>
              <a:t>18 </a:t>
            </a:r>
            <a:r>
              <a:rPr lang="es-CO" dirty="0"/>
              <a:t>Entonces Josué dijo: Rodad grandes piedras a la entrada de la cueva, y poned hombres junto a ella para que los guarden; </a:t>
            </a:r>
            <a:r>
              <a:rPr lang="es-CO" dirty="0" smtClean="0"/>
              <a:t>19 </a:t>
            </a:r>
            <a:r>
              <a:rPr lang="es-CO" dirty="0"/>
              <a:t>y vosotros no os detengáis, sino seguid a vuestros enemigos, y heridles la retaguardia, sin dejarles entrar en sus ciudades; porque Jehová vuestro Dios los ha entregado en vuestra mano. </a:t>
            </a:r>
            <a:r>
              <a:rPr lang="es-CO" dirty="0" smtClean="0"/>
              <a:t>20 </a:t>
            </a:r>
            <a:r>
              <a:rPr lang="es-CO" dirty="0"/>
              <a:t>Y aconteció que cuando Josué y los hijos de Israel acabaron de herirlos con gran mortandad hasta destruirlos, los que quedaron de ellos se metieron en las ciudades fortificadas. </a:t>
            </a:r>
            <a:r>
              <a:rPr lang="es-CO" dirty="0" smtClean="0"/>
              <a:t>21 </a:t>
            </a:r>
            <a:r>
              <a:rPr lang="es-CO" dirty="0">
                <a:solidFill>
                  <a:srgbClr val="FF0000"/>
                </a:solidFill>
              </a:rPr>
              <a:t>Todo el pueblo volvió sano y salvo a Josué, al campamento en Maceda; no hubo quien moviese su lengua contra ninguno de los hijos de </a:t>
            </a:r>
            <a:r>
              <a:rPr lang="es-CO" dirty="0" smtClean="0">
                <a:solidFill>
                  <a:srgbClr val="FF0000"/>
                </a:solidFill>
              </a:rPr>
              <a:t>Israel</a:t>
            </a:r>
            <a:r>
              <a:rPr lang="es-CO" dirty="0" smtClean="0"/>
              <a:t>. </a:t>
            </a:r>
          </a:p>
          <a:p>
            <a:pPr marL="0" indent="0">
              <a:buNone/>
            </a:pPr>
            <a:r>
              <a:rPr lang="es-CO" dirty="0" smtClean="0"/>
              <a:t>22 </a:t>
            </a:r>
            <a:r>
              <a:rPr lang="es-CO" dirty="0"/>
              <a:t>Entonces dijo Josué: Abrid la entrada de la cueva, y sacad de ella a esos cinco reyes. </a:t>
            </a:r>
            <a:r>
              <a:rPr lang="es-CO" dirty="0" smtClean="0"/>
              <a:t>23 </a:t>
            </a:r>
            <a:r>
              <a:rPr lang="es-CO" dirty="0"/>
              <a:t>Y lo hicieron así, y sacaron de la cueva a aquellos cinco reyes: al rey de Jerusalén, al rey de Hebrón, al rey de Jarmut, al rey de Laquis y al rey de Eglón. </a:t>
            </a:r>
            <a:r>
              <a:rPr lang="es-CO" dirty="0" smtClean="0"/>
              <a:t>24 </a:t>
            </a:r>
            <a:r>
              <a:rPr lang="es-CO" dirty="0"/>
              <a:t>Y cuando los hubieron llevado a Josué, llamó Josué a todos los varones de Israel, y dijo a los principales de la gente de guerra que habían venido con él: Acercaos, y poned vuestros pies sobre los cuellos de estos reyes. Y ellos se acercaron y pusieron sus pies sobre los cuellos de ellos. </a:t>
            </a:r>
            <a:r>
              <a:rPr lang="es-CO" dirty="0" smtClean="0"/>
              <a:t>25 </a:t>
            </a:r>
            <a:r>
              <a:rPr lang="es-CO" dirty="0"/>
              <a:t>Y Josué les dijo: No temáis, ni os atemoricéis; sed fuertes y valientes, porque así hará Jehová a todos vuestros enemigos contra los cuales peleáis. </a:t>
            </a:r>
            <a:r>
              <a:rPr lang="es-CO" dirty="0" smtClean="0"/>
              <a:t>26 </a:t>
            </a:r>
            <a:r>
              <a:rPr lang="es-CO" dirty="0"/>
              <a:t>Y después de esto Josué los hirió y los mató, y los hizo colgar en cinco maderos; y quedaron colgados en los maderos hasta caer la noche. </a:t>
            </a:r>
            <a:r>
              <a:rPr lang="es-CO" dirty="0" smtClean="0"/>
              <a:t>27 </a:t>
            </a:r>
            <a:r>
              <a:rPr lang="es-CO" dirty="0"/>
              <a:t>Y cuando el sol se iba a poner, mandó Josué que los quitasen de los maderos, y los echasen en la cueva donde se habían escondido; y pusieron grandes piedras a la entrada de la cueva, las cuales permanecen hasta hoy.</a:t>
            </a:r>
          </a:p>
          <a:p>
            <a:endParaRPr lang="es-CO" dirty="0"/>
          </a:p>
        </p:txBody>
      </p:sp>
    </p:spTree>
    <p:extLst>
      <p:ext uri="{BB962C8B-B14F-4D97-AF65-F5344CB8AC3E}">
        <p14:creationId xmlns:p14="http://schemas.microsoft.com/office/powerpoint/2010/main" val="41542710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lnSpcReduction="10000"/>
          </a:bodyPr>
          <a:lstStyle/>
          <a:p>
            <a:pPr marL="0" indent="0">
              <a:buNone/>
            </a:pPr>
            <a:r>
              <a:rPr lang="es-CO" sz="1800" dirty="0" smtClean="0"/>
              <a:t>28 </a:t>
            </a:r>
            <a:r>
              <a:rPr lang="es-CO" sz="1800" dirty="0"/>
              <a:t>En aquel mismo día tomó Josué a Maceda, y la hirió a filo de espada, y mató a su rey; por completo los destruyó, con todo lo que en ella tenía vida, sin dejar nada; e hizo al rey de Maceda como había hecho al rey de Jericó. </a:t>
            </a:r>
            <a:endParaRPr lang="es-CO" sz="1800" dirty="0" smtClean="0"/>
          </a:p>
          <a:p>
            <a:pPr marL="0" indent="0">
              <a:buNone/>
            </a:pPr>
            <a:r>
              <a:rPr lang="es-CO" sz="1800" dirty="0" smtClean="0"/>
              <a:t>Nota</a:t>
            </a:r>
            <a:r>
              <a:rPr lang="es-CO" sz="1800" dirty="0"/>
              <a:t>: </a:t>
            </a:r>
            <a:r>
              <a:rPr lang="es-CO" sz="1800" dirty="0" smtClean="0"/>
              <a:t>Recuerde </a:t>
            </a:r>
            <a:r>
              <a:rPr lang="es-CO" sz="1800" dirty="0" smtClean="0">
                <a:solidFill>
                  <a:srgbClr val="FF0000"/>
                </a:solidFill>
              </a:rPr>
              <a:t>Ecle.1:9</a:t>
            </a:r>
            <a:r>
              <a:rPr lang="es-CO" sz="1800" dirty="0"/>
              <a:t>. «Lo que fue, es lo que será, y lo que ha sido hecho, es lo mismo que se hará; y nada hay nuevo debajo del sol</a:t>
            </a:r>
            <a:r>
              <a:rPr lang="es-CO" sz="1800" dirty="0" smtClean="0"/>
              <a:t>».</a:t>
            </a:r>
          </a:p>
          <a:p>
            <a:pPr marL="0" indent="0">
              <a:buNone/>
            </a:pPr>
            <a:r>
              <a:rPr lang="es-CO" sz="1800" dirty="0" smtClean="0">
                <a:solidFill>
                  <a:srgbClr val="FF0000"/>
                </a:solidFill>
              </a:rPr>
              <a:t>Rom.15:4</a:t>
            </a:r>
            <a:r>
              <a:rPr lang="es-CO" sz="1800" dirty="0">
                <a:solidFill>
                  <a:srgbClr val="FF0000"/>
                </a:solidFill>
              </a:rPr>
              <a:t>. </a:t>
            </a:r>
            <a:r>
              <a:rPr lang="es-CO" sz="1800" dirty="0"/>
              <a:t>dice: Porque las cosas que se escribieron antes, para nuestra enseñanza se escribieron, a fin de que por la paciencia y la consolación de las Escrituras, tengamos esperanza</a:t>
            </a:r>
            <a:r>
              <a:rPr lang="es-CO" sz="1800" dirty="0" smtClean="0"/>
              <a:t>.</a:t>
            </a:r>
          </a:p>
          <a:p>
            <a:pPr marL="0" indent="0">
              <a:buNone/>
            </a:pPr>
            <a:r>
              <a:rPr lang="es-CO" sz="1800" dirty="0" smtClean="0"/>
              <a:t>Por tanto, de este incidente de Josué al menos encontramos tres episodios que sucedieron en el periodo de 4000 años, y que se repetirán al culminar los 2000  años de pecado.</a:t>
            </a:r>
          </a:p>
          <a:p>
            <a:pPr marL="400050" lvl="1" indent="0">
              <a:buNone/>
            </a:pPr>
            <a:r>
              <a:rPr lang="es-CO" sz="2000" b="1" dirty="0" smtClean="0"/>
              <a:t>1</a:t>
            </a:r>
            <a:r>
              <a:rPr lang="es-CO" sz="1800" dirty="0" smtClean="0"/>
              <a:t>. Los seis reyes destruidos, representan los 6000 años de pecado, donde los hombres se han revelado contra Dios lo han demostrado persiguiendo a su pueblo.</a:t>
            </a:r>
          </a:p>
          <a:p>
            <a:pPr marL="400050" lvl="1" indent="0">
              <a:buNone/>
            </a:pPr>
            <a:r>
              <a:rPr lang="es-CO" sz="2000" b="1" dirty="0" smtClean="0"/>
              <a:t>2</a:t>
            </a:r>
            <a:r>
              <a:rPr lang="es-CO" sz="1800" dirty="0" smtClean="0"/>
              <a:t>. Los cinco reyes que se esconden en una cueva representan </a:t>
            </a:r>
            <a:r>
              <a:rPr lang="es-CO" sz="1800" dirty="0"/>
              <a:t>los «reyes de la tierra, y los grandes, los ricos, los capitanes, los poderosos, y todo siervo y todo libre, se escondieron en las cuevas y entre las peñas de los </a:t>
            </a:r>
            <a:r>
              <a:rPr lang="es-CO" sz="1800" dirty="0" smtClean="0"/>
              <a:t>montes».</a:t>
            </a:r>
            <a:r>
              <a:rPr lang="es-CO" sz="1800" dirty="0" smtClean="0">
                <a:solidFill>
                  <a:srgbClr val="FF0000"/>
                </a:solidFill>
              </a:rPr>
              <a:t> (Apoc.6:15), </a:t>
            </a:r>
            <a:r>
              <a:rPr lang="es-CO" sz="1800" dirty="0" smtClean="0"/>
              <a:t>que se esconden al terminar los 6000 años de pecado.</a:t>
            </a:r>
          </a:p>
          <a:p>
            <a:pPr marL="400050" lvl="1" indent="0">
              <a:buNone/>
            </a:pPr>
            <a:r>
              <a:rPr lang="es-CO" sz="1800" b="1" dirty="0" smtClean="0"/>
              <a:t>3</a:t>
            </a:r>
            <a:r>
              <a:rPr lang="es-CO" sz="1800" dirty="0" smtClean="0"/>
              <a:t>. Josué quien persigue y les da muerte a los seis reyes en la época del establecimiento del pueblo de Israel en la tierra prometida, representa a Cristo quien eliminará los poderes de la tierra en su segunda venida al concluir los 6000 años de pecado, profetizados en </a:t>
            </a:r>
            <a:r>
              <a:rPr lang="es-CO" sz="1800" dirty="0" smtClean="0">
                <a:solidFill>
                  <a:srgbClr val="FF0000"/>
                </a:solidFill>
              </a:rPr>
              <a:t>(Dan.2:45).</a:t>
            </a:r>
          </a:p>
          <a:p>
            <a:pPr marL="0" indent="0">
              <a:buNone/>
            </a:pPr>
            <a:endParaRPr lang="es-CO" sz="1800" dirty="0"/>
          </a:p>
          <a:p>
            <a:pPr marL="0" indent="0">
              <a:buNone/>
            </a:pPr>
            <a:endParaRPr lang="es-CO" sz="1800" dirty="0"/>
          </a:p>
        </p:txBody>
      </p:sp>
    </p:spTree>
    <p:extLst>
      <p:ext uri="{BB962C8B-B14F-4D97-AF65-F5344CB8AC3E}">
        <p14:creationId xmlns:p14="http://schemas.microsoft.com/office/powerpoint/2010/main" val="11619143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554960" cy="6264696"/>
          </a:xfrm>
        </p:spPr>
        <p:txBody>
          <a:bodyPr>
            <a:normAutofit lnSpcReduction="10000"/>
          </a:bodyPr>
          <a:lstStyle/>
          <a:p>
            <a:pPr marL="0" indent="0">
              <a:buNone/>
            </a:pPr>
            <a:r>
              <a:rPr lang="es-CO" sz="2200" b="1" u="sng" dirty="0" smtClean="0"/>
              <a:t>En la oración de lías:</a:t>
            </a:r>
          </a:p>
          <a:p>
            <a:pPr marL="0" indent="0">
              <a:buNone/>
            </a:pPr>
            <a:r>
              <a:rPr lang="es-CO" sz="1800" dirty="0" smtClean="0">
                <a:solidFill>
                  <a:srgbClr val="FF0000"/>
                </a:solidFill>
              </a:rPr>
              <a:t>1Rey.18:41-44</a:t>
            </a:r>
            <a:r>
              <a:rPr lang="es-CO" sz="1800" dirty="0" smtClean="0"/>
              <a:t>.  </a:t>
            </a:r>
            <a:r>
              <a:rPr lang="es-CO" sz="1800" dirty="0"/>
              <a:t>Entonces Elías dijo a Acab: Sube, come y bebe; porque una lluvia grande se oye. </a:t>
            </a:r>
            <a:r>
              <a:rPr lang="es-CO" sz="1800" dirty="0" smtClean="0"/>
              <a:t>42 </a:t>
            </a:r>
            <a:r>
              <a:rPr lang="es-CO" sz="1800" dirty="0"/>
              <a:t>Acab subió a comer y a beber. Y Elías subió a la cumbre del Carmelo, y postrándose en tierra, puso su rostro entre las rodillas. </a:t>
            </a:r>
            <a:r>
              <a:rPr lang="es-CO" sz="1800" dirty="0" smtClean="0"/>
              <a:t>43 </a:t>
            </a:r>
            <a:r>
              <a:rPr lang="es-CO" sz="1800" dirty="0"/>
              <a:t>Y dijo a su criado: Sube ahora, y mira hacia el mar. Y él subió, y miró, y dijo: No hay nada. Y él le volvió a decir: Vuelve </a:t>
            </a:r>
            <a:r>
              <a:rPr lang="es-CO" sz="1800" dirty="0">
                <a:solidFill>
                  <a:srgbClr val="FF0000"/>
                </a:solidFill>
              </a:rPr>
              <a:t>siete veces</a:t>
            </a:r>
            <a:r>
              <a:rPr lang="es-CO" sz="1800" dirty="0"/>
              <a:t>. </a:t>
            </a:r>
            <a:r>
              <a:rPr lang="es-CO" sz="1800" dirty="0" smtClean="0"/>
              <a:t>44 </a:t>
            </a:r>
            <a:r>
              <a:rPr lang="es-CO" sz="1800" dirty="0"/>
              <a:t>A la séptima vez dijo: Yo veo una </a:t>
            </a:r>
            <a:r>
              <a:rPr lang="es-CO" sz="1800" dirty="0">
                <a:solidFill>
                  <a:srgbClr val="FF0000"/>
                </a:solidFill>
              </a:rPr>
              <a:t>pequeña nube como la palma de la mano de un hombre,</a:t>
            </a:r>
            <a:r>
              <a:rPr lang="es-CO" sz="1800" dirty="0"/>
              <a:t> que sube del mar</a:t>
            </a:r>
            <a:r>
              <a:rPr lang="es-CO" sz="1800" dirty="0" smtClean="0"/>
              <a:t>.</a:t>
            </a:r>
          </a:p>
          <a:p>
            <a:pPr marL="0" indent="0">
              <a:buNone/>
            </a:pPr>
            <a:r>
              <a:rPr lang="es-CO" sz="1800" dirty="0" smtClean="0"/>
              <a:t>Nota. De esta oración del profeta Elías ocasionada por la apostasía del pueblo de Israel podemos extraer dos puntos:</a:t>
            </a:r>
          </a:p>
          <a:p>
            <a:pPr lvl="1" indent="-342900">
              <a:buAutoNum type="arabicPeriod"/>
            </a:pPr>
            <a:r>
              <a:rPr lang="es-CO" sz="1800" dirty="0" smtClean="0"/>
              <a:t>Las siete veces que vuelve el criado de Elías para observar si Dios respondía a la oración de su siervo, representa los «</a:t>
            </a:r>
            <a:r>
              <a:rPr lang="es-CO" sz="1800" b="1" dirty="0" smtClean="0">
                <a:latin typeface="Agency FB" pitchFamily="34" charset="0"/>
              </a:rPr>
              <a:t>siete mil años como un día</a:t>
            </a:r>
            <a:r>
              <a:rPr lang="es-CO" sz="1800" dirty="0" smtClean="0"/>
              <a:t>» mencionados en </a:t>
            </a:r>
            <a:r>
              <a:rPr lang="es-CO" sz="1800" dirty="0" smtClean="0">
                <a:solidFill>
                  <a:srgbClr val="FF0000"/>
                </a:solidFill>
              </a:rPr>
              <a:t>(2Ped.3:8).</a:t>
            </a:r>
          </a:p>
          <a:p>
            <a:pPr lvl="1" indent="-342900">
              <a:buAutoNum type="arabicPeriod"/>
            </a:pPr>
            <a:r>
              <a:rPr lang="es-CO" sz="1800" dirty="0"/>
              <a:t>La «pequeña nube como la palma de la mano de un </a:t>
            </a:r>
            <a:r>
              <a:rPr lang="es-CO" sz="1800" dirty="0" smtClean="0"/>
              <a:t>hombre», </a:t>
            </a:r>
            <a:r>
              <a:rPr lang="es-CO" sz="1800" dirty="0"/>
              <a:t>que sube del </a:t>
            </a:r>
            <a:r>
              <a:rPr lang="es-CO" sz="1800" dirty="0" smtClean="0"/>
              <a:t>mar</a:t>
            </a:r>
            <a:r>
              <a:rPr lang="es-CO" sz="1800" dirty="0"/>
              <a:t>, representa </a:t>
            </a:r>
            <a:r>
              <a:rPr lang="es-CO" sz="1800" dirty="0" smtClean="0"/>
              <a:t>la </a:t>
            </a:r>
            <a:r>
              <a:rPr lang="es-CO" sz="1800" b="1" dirty="0">
                <a:latin typeface="Agency FB" pitchFamily="34" charset="0"/>
              </a:rPr>
              <a:t>señal del Hijo del Hombre en el cielo</a:t>
            </a:r>
            <a:r>
              <a:rPr lang="es-CO" sz="1800" dirty="0"/>
              <a:t>; y entonces lamentarán todas las tribus de la tierra, y verán al Hijo del Hombre viniendo sobre las nubes del cielo, con poder y gran gloria. </a:t>
            </a:r>
            <a:r>
              <a:rPr lang="es-CO" sz="1800" dirty="0" smtClean="0"/>
              <a:t>Mat.24:30.</a:t>
            </a:r>
            <a:endParaRPr lang="es-CO" sz="1800" dirty="0"/>
          </a:p>
          <a:p>
            <a:pPr lvl="1" indent="-342900">
              <a:buAutoNum type="arabicPeriod"/>
            </a:pPr>
            <a:endParaRPr lang="es-CO" altLang="ja-JP" sz="1800" dirty="0" smtClean="0"/>
          </a:p>
          <a:p>
            <a:pPr lvl="1" indent="-342900">
              <a:buAutoNum type="arabicPeriod"/>
            </a:pPr>
            <a:endParaRPr lang="es-CO" sz="1800" dirty="0"/>
          </a:p>
          <a:p>
            <a:pPr lvl="1" indent="-342900">
              <a:buAutoNum type="arabicPeriod"/>
            </a:pPr>
            <a:endParaRPr lang="es-CO" sz="18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0571" y="1340768"/>
            <a:ext cx="2726804"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19843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6622" y="1053683"/>
            <a:ext cx="3970784" cy="4823589"/>
          </a:xfrm>
        </p:spPr>
        <p:txBody>
          <a:bodyPr>
            <a:noAutofit/>
          </a:bodyPr>
          <a:lstStyle/>
          <a:p>
            <a:pPr marL="0" indent="0">
              <a:buNone/>
            </a:pPr>
            <a:r>
              <a:rPr lang="es-CO" sz="1600" dirty="0"/>
              <a:t>El Libro ¡MARANATA: EL SEÑOR VIENE! </a:t>
            </a:r>
          </a:p>
          <a:p>
            <a:pPr marL="0" indent="0">
              <a:buNone/>
            </a:pPr>
            <a:r>
              <a:rPr lang="es-CO" sz="1600" dirty="0"/>
              <a:t>CAPÍTULO:  LA SEGUNDA VENIDA DE CRISTO </a:t>
            </a:r>
          </a:p>
          <a:p>
            <a:pPr marL="400050" lvl="1" indent="0">
              <a:buNone/>
            </a:pPr>
            <a:endParaRPr lang="es-CO" sz="1600" dirty="0" smtClean="0"/>
          </a:p>
          <a:p>
            <a:pPr marL="400050" lvl="1" indent="0">
              <a:buNone/>
            </a:pPr>
            <a:r>
              <a:rPr lang="es-CO" sz="1600" dirty="0" smtClean="0"/>
              <a:t>Dice</a:t>
            </a:r>
            <a:r>
              <a:rPr lang="es-CO" sz="1600" dirty="0"/>
              <a:t>: Pronto se volvieron nuestros ojos hacia el oriente, donde había aparecido una NUBECILLA NEGRA DEL TAMAÑO DE LA MITAD DE LA MANO DE UN HOMBRE, que era, según todos comprendían, la señal del Hijo del hombre. En solemne silencio contemplábamos cómo iba acercándose la nubecilla, volviéndose cada vez más esplendorosa, hasta que se convirtió en una gran nube blanca cuya parte inferior parecía fuego. Sobre la nube lucía el arco iris y en torno de ella aleteaban diez mil ángeles cantando un hermosísimo himno. En la nube estaba sentado el Hijo del </a:t>
            </a:r>
            <a:r>
              <a:rPr lang="es-CO" sz="1600" dirty="0" smtClean="0"/>
              <a:t>hombre.</a:t>
            </a:r>
          </a:p>
          <a:p>
            <a:endParaRPr lang="es-CO" sz="16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3594" y="1052736"/>
            <a:ext cx="3979143"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537165" y="5230941"/>
            <a:ext cx="4572000" cy="646331"/>
          </a:xfrm>
          <a:prstGeom prst="rect">
            <a:avLst/>
          </a:prstGeom>
        </p:spPr>
        <p:txBody>
          <a:bodyPr>
            <a:spAutoFit/>
          </a:bodyPr>
          <a:lstStyle/>
          <a:p>
            <a:r>
              <a:rPr lang="es-CO" dirty="0" smtClean="0"/>
              <a:t>Este </a:t>
            </a:r>
            <a:r>
              <a:rPr lang="es-CO" dirty="0"/>
              <a:t>acontecimientos </a:t>
            </a:r>
            <a:r>
              <a:rPr lang="es-CO" dirty="0" smtClean="0"/>
              <a:t>extraordinario pondrá </a:t>
            </a:r>
            <a:r>
              <a:rPr lang="es-CO" dirty="0"/>
              <a:t>fin a los 6000 años de pecado. </a:t>
            </a:r>
          </a:p>
        </p:txBody>
      </p:sp>
    </p:spTree>
    <p:extLst>
      <p:ext uri="{BB962C8B-B14F-4D97-AF65-F5344CB8AC3E}">
        <p14:creationId xmlns:p14="http://schemas.microsoft.com/office/powerpoint/2010/main" val="23739219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Autofit/>
          </a:bodyPr>
          <a:lstStyle/>
          <a:p>
            <a:r>
              <a:rPr lang="es-CO" sz="2400" dirty="0" smtClean="0"/>
              <a:t>«</a:t>
            </a:r>
            <a:r>
              <a:rPr lang="es-CO" sz="2400" b="1" dirty="0" smtClean="0"/>
              <a:t>Lo </a:t>
            </a:r>
            <a:r>
              <a:rPr lang="es-CO" sz="2400" b="1" dirty="0"/>
              <a:t>que fue, es lo que será, y lo que ha sido hecho, es lo mismo que se hará; y nada hay nuevo debajo del </a:t>
            </a:r>
            <a:r>
              <a:rPr lang="es-CO" sz="2400" b="1" dirty="0" smtClean="0"/>
              <a:t>sol</a:t>
            </a:r>
            <a:r>
              <a:rPr lang="es-CO" sz="2400" dirty="0" smtClean="0"/>
              <a:t>» </a:t>
            </a:r>
            <a:r>
              <a:rPr lang="es-CO" sz="2400" dirty="0" smtClean="0">
                <a:solidFill>
                  <a:srgbClr val="FF0000"/>
                </a:solidFill>
              </a:rPr>
              <a:t>Ecle.1:9.</a:t>
            </a:r>
            <a:endParaRPr lang="es-CO" sz="2400" dirty="0">
              <a:solidFill>
                <a:srgbClr val="FF0000"/>
              </a:solidFill>
            </a:endParaRPr>
          </a:p>
        </p:txBody>
      </p:sp>
      <p:sp>
        <p:nvSpPr>
          <p:cNvPr id="3" name="2 Marcador de contenido"/>
          <p:cNvSpPr>
            <a:spLocks noGrp="1"/>
          </p:cNvSpPr>
          <p:nvPr>
            <p:ph idx="1"/>
          </p:nvPr>
        </p:nvSpPr>
        <p:spPr>
          <a:xfrm>
            <a:off x="457200" y="1600201"/>
            <a:ext cx="8229600" cy="2188840"/>
          </a:xfrm>
        </p:spPr>
        <p:txBody>
          <a:bodyPr>
            <a:normAutofit fontScale="92500" lnSpcReduction="10000"/>
          </a:bodyPr>
          <a:lstStyle/>
          <a:p>
            <a:pPr marL="0" indent="0">
              <a:buNone/>
            </a:pPr>
            <a:r>
              <a:rPr lang="es-CO" sz="2000" b="1" u="sng" dirty="0" smtClean="0"/>
              <a:t>Desorden por doquier:</a:t>
            </a:r>
          </a:p>
          <a:p>
            <a:pPr marL="0" indent="0">
              <a:buNone/>
            </a:pPr>
            <a:r>
              <a:rPr lang="es-CO" sz="1800" dirty="0" smtClean="0">
                <a:solidFill>
                  <a:srgbClr val="FF0000"/>
                </a:solidFill>
              </a:rPr>
              <a:t>Gén.1:2</a:t>
            </a:r>
            <a:r>
              <a:rPr lang="es-CO" sz="1800" dirty="0" smtClean="0"/>
              <a:t>. «Y </a:t>
            </a:r>
            <a:r>
              <a:rPr lang="es-CO" sz="1800" dirty="0"/>
              <a:t>la tierra estaba desordenada y vacía, y las tinieblas estaban sobre la faz del </a:t>
            </a:r>
            <a:r>
              <a:rPr lang="es-CO" sz="1800" dirty="0" smtClean="0"/>
              <a:t>abismo»</a:t>
            </a:r>
          </a:p>
          <a:p>
            <a:pPr marL="0" indent="0">
              <a:buNone/>
            </a:pPr>
            <a:r>
              <a:rPr lang="es-CO" sz="1800" dirty="0" smtClean="0"/>
              <a:t>El estado en que se encontraba la tierra un poco antes de que Dios comenzara a organizar su creación y se iniciaran los 6000 años de pecado,  que según J. Edwin Hartill en su libro «Manual de interpretación Biblica» p13.p 2 dice que  fue ocasionada por Satanás, debido a que Miguel (Cristo) lo había lanzado del cielo </a:t>
            </a:r>
            <a:r>
              <a:rPr lang="es-CO" sz="1800" dirty="0" smtClean="0">
                <a:solidFill>
                  <a:srgbClr val="FF0000"/>
                </a:solidFill>
              </a:rPr>
              <a:t>(Apoc.12:7-9</a:t>
            </a:r>
            <a:r>
              <a:rPr lang="es-CO" sz="1800" dirty="0" smtClean="0"/>
              <a:t>), se repetirá durante los últimos 1000 años.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3922793"/>
            <a:ext cx="2887216" cy="22667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3788062"/>
            <a:ext cx="5400600" cy="2585323"/>
          </a:xfrm>
          <a:prstGeom prst="rect">
            <a:avLst/>
          </a:prstGeom>
        </p:spPr>
        <p:txBody>
          <a:bodyPr wrap="square">
            <a:spAutoFit/>
          </a:bodyPr>
          <a:lstStyle/>
          <a:p>
            <a:r>
              <a:rPr lang="es-CO" dirty="0">
                <a:solidFill>
                  <a:srgbClr val="FF0000"/>
                </a:solidFill>
              </a:rPr>
              <a:t>Jeremías 4:23-27</a:t>
            </a:r>
            <a:r>
              <a:rPr lang="es-CO" dirty="0"/>
              <a:t>. Miré a la tierra, y he aquí que estaba asolada y vacía; y a los cielos, y no había en ellos luz. 24 Miré a los montes, y he aquí que temblaban, y todos los collados fueron destruidos. 25 Miré, y no había hombre, y todas las aves del cielo se habían ido. 26 Miré, y he aquí el campo fértil era un desierto, y todas sus ciudades eran asoladas delante de Jehová, delante del ardor de su ira. 27 Porque así dijo Jehová: Toda la tierra será asolada; pero no la destruiré del todo.</a:t>
            </a:r>
          </a:p>
        </p:txBody>
      </p:sp>
    </p:spTree>
    <p:extLst>
      <p:ext uri="{BB962C8B-B14F-4D97-AF65-F5344CB8AC3E}">
        <p14:creationId xmlns:p14="http://schemas.microsoft.com/office/powerpoint/2010/main" val="18425112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376264"/>
          </a:xfrm>
        </p:spPr>
        <p:txBody>
          <a:bodyPr>
            <a:normAutofit fontScale="92500"/>
          </a:bodyPr>
          <a:lstStyle/>
          <a:p>
            <a:pPr marL="0" indent="0">
              <a:buNone/>
            </a:pPr>
            <a:r>
              <a:rPr lang="es-CO" sz="2000" b="1" u="sng" dirty="0" smtClean="0"/>
              <a:t>Antes del pecado - Después del pecado:</a:t>
            </a:r>
          </a:p>
          <a:p>
            <a:pPr marL="0" indent="0">
              <a:buNone/>
            </a:pPr>
            <a:r>
              <a:rPr lang="es-CO" sz="2000" b="1" dirty="0" smtClean="0">
                <a:solidFill>
                  <a:srgbClr val="FF0000"/>
                </a:solidFill>
              </a:rPr>
              <a:t>Gén. 1:3-25. </a:t>
            </a:r>
            <a:r>
              <a:rPr lang="es-CO" sz="1800" dirty="0" smtClean="0"/>
              <a:t>Describe como Dios fue creando todas las cosas necesarias para la vida del hombre. </a:t>
            </a:r>
            <a:r>
              <a:rPr lang="es-CO" sz="1800" dirty="0"/>
              <a:t>De la misma forma </a:t>
            </a:r>
            <a:r>
              <a:rPr lang="es-CO" sz="1800" dirty="0">
                <a:solidFill>
                  <a:srgbClr val="FF0000"/>
                </a:solidFill>
              </a:rPr>
              <a:t>(Apoc.21:5) </a:t>
            </a:r>
            <a:r>
              <a:rPr lang="es-CO" sz="1800" dirty="0"/>
              <a:t>dice: </a:t>
            </a:r>
            <a:r>
              <a:rPr lang="es-CO" sz="1800" dirty="0" smtClean="0"/>
              <a:t>Y </a:t>
            </a:r>
            <a:r>
              <a:rPr lang="es-CO" sz="1800" dirty="0"/>
              <a:t>el que estaba sentado en el trono dijo: </a:t>
            </a:r>
            <a:r>
              <a:rPr lang="es-CO" sz="1800" dirty="0" smtClean="0"/>
              <a:t>«He </a:t>
            </a:r>
            <a:r>
              <a:rPr lang="es-CO" sz="1800" dirty="0"/>
              <a:t>aquí, yo hago nuevas todas las cosas. Y me dijo: Escribe; porque estas palabras son fieles y </a:t>
            </a:r>
            <a:r>
              <a:rPr lang="es-CO" sz="1800" dirty="0" smtClean="0"/>
              <a:t>verdaderas». </a:t>
            </a:r>
          </a:p>
          <a:p>
            <a:pPr marL="0" indent="0">
              <a:buNone/>
            </a:pPr>
            <a:r>
              <a:rPr lang="es-CO" sz="1800" dirty="0" smtClean="0"/>
              <a:t>Nota: En la primer creación el hombre no vió crear nada, pero en la segunda creación. Después de que terminen los 6000 años de pecado, y  </a:t>
            </a:r>
            <a:r>
              <a:rPr lang="es-CO" sz="1800" dirty="0"/>
              <a:t>d</a:t>
            </a:r>
            <a:r>
              <a:rPr lang="es-CO" sz="1800" dirty="0" smtClean="0"/>
              <a:t>espués de los 1000 años  los redimidos serán testigos de como Dios ira creando las cosas para nuestra felicidad eterna. </a:t>
            </a:r>
            <a:endParaRPr lang="es-CO" sz="1800" b="1" dirty="0" smtClean="0">
              <a:solidFill>
                <a:srgbClr val="FF0000"/>
              </a:solidFill>
            </a:endParaRPr>
          </a:p>
        </p:txBody>
      </p:sp>
      <p:sp>
        <p:nvSpPr>
          <p:cNvPr id="4" name="3 Rectángulo"/>
          <p:cNvSpPr/>
          <p:nvPr/>
        </p:nvSpPr>
        <p:spPr>
          <a:xfrm>
            <a:off x="467544" y="3187094"/>
            <a:ext cx="4968552" cy="2831544"/>
          </a:xfrm>
          <a:prstGeom prst="rect">
            <a:avLst/>
          </a:prstGeom>
        </p:spPr>
        <p:txBody>
          <a:bodyPr wrap="square">
            <a:spAutoFit/>
          </a:bodyPr>
          <a:lstStyle/>
          <a:p>
            <a:r>
              <a:rPr lang="es-CO" b="1" dirty="0">
                <a:solidFill>
                  <a:srgbClr val="FF0000"/>
                </a:solidFill>
              </a:rPr>
              <a:t>Apoc.21:1-4. </a:t>
            </a:r>
            <a:r>
              <a:rPr lang="es-CO" sz="1600" dirty="0"/>
              <a:t>Vi un cielo nuevo y una tierra nueva; porque el primer cielo y la primera tierra pasaron, y el mar ya no existía más. 2 Y yo Juan vi la santa ciudad, la nueva Jerusalén, descender del cielo, de Dios, dispuesta como una esposa ataviada para su marido. 3 Y oí una gran voz del cielo que decía: He aquí el tabernáculo de Dios con los hombres, y él morará con ellos; y ellos serán su pueblo, y Dios mismo estará con ellos como su Dios. 4 Enjugará Dios toda lágrima de los ojos de ellos; y ya no habrá muerte, ni habrá más llanto, ni clamor, ni dolor; porque las primeras cosas pasaron.</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3140968"/>
            <a:ext cx="3590900" cy="2975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94283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92500" lnSpcReduction="10000"/>
          </a:bodyPr>
          <a:lstStyle/>
          <a:p>
            <a:pPr marL="0" indent="0">
              <a:buNone/>
            </a:pPr>
            <a:r>
              <a:rPr lang="es-CO" sz="1800" b="1" dirty="0">
                <a:solidFill>
                  <a:srgbClr val="FF0000"/>
                </a:solidFill>
              </a:rPr>
              <a:t>Apoc.21:6-8. </a:t>
            </a:r>
            <a:r>
              <a:rPr lang="es-CO" sz="1800" dirty="0" smtClean="0"/>
              <a:t>Y me dijo: Hecho está.  «Yo soy el Alfa y la Omega, el principio y el fin. Al que tuviere sed, yo le daré gratuitamente de la fuente del agua de la vida. 7 El que venciere heredará todas las cosas, y yo seré su Dios, y él será mi hijo. 8 Pero los </a:t>
            </a:r>
            <a:r>
              <a:rPr lang="es-CO" sz="1800" dirty="0" smtClean="0">
                <a:solidFill>
                  <a:srgbClr val="FF0000"/>
                </a:solidFill>
              </a:rPr>
              <a:t>cobardes e incrédulos, los abominables y homicidas, los fornicarios y hechiceros, los idólatras y todos los mentirosos tendrán su parte en el lago que arde con fuego y </a:t>
            </a:r>
          </a:p>
          <a:p>
            <a:pPr marL="0" indent="0">
              <a:buNone/>
            </a:pPr>
            <a:r>
              <a:rPr lang="es-CO" sz="1800" dirty="0" smtClean="0">
                <a:solidFill>
                  <a:srgbClr val="FF0000"/>
                </a:solidFill>
              </a:rPr>
              <a:t>azufre, que es la muerte segunda»</a:t>
            </a:r>
            <a:r>
              <a:rPr lang="es-CO" dirty="0" smtClean="0">
                <a:solidFill>
                  <a:srgbClr val="FF0000"/>
                </a:solidFill>
              </a:rPr>
              <a:t>.</a:t>
            </a:r>
          </a:p>
          <a:p>
            <a:pPr marL="0" indent="0">
              <a:buNone/>
            </a:pPr>
            <a:r>
              <a:rPr lang="es-CO" sz="1800" dirty="0" smtClean="0"/>
              <a:t>Nota: Todos los que se revelaron contra Dios despreciando su Ley, duran el periodo de los 6000 años de pecado, su destino será el lago de fuego donde serán exterminados para siempre con la segunda muerte al culminar los 1000 años.. </a:t>
            </a:r>
          </a:p>
          <a:p>
            <a:pPr marL="0" indent="0">
              <a:buNone/>
            </a:pPr>
            <a:endParaRPr lang="es-CO" sz="2400" b="1" dirty="0" smtClean="0"/>
          </a:p>
          <a:p>
            <a:pPr marL="0" indent="0">
              <a:buNone/>
            </a:pPr>
            <a:r>
              <a:rPr lang="es-CO" sz="2400" b="1" dirty="0" smtClean="0"/>
              <a:t>«Lo </a:t>
            </a:r>
            <a:r>
              <a:rPr lang="es-CO" sz="2400" b="1" dirty="0"/>
              <a:t>que fue, es lo que será, y lo que ha sido hecho, es lo mismo que se hará; y nada hay nuevo debajo del sol»</a:t>
            </a:r>
            <a:r>
              <a:rPr lang="es-CO" dirty="0"/>
              <a:t> </a:t>
            </a:r>
            <a:r>
              <a:rPr lang="es-CO" sz="2400" dirty="0">
                <a:solidFill>
                  <a:srgbClr val="FF0000"/>
                </a:solidFill>
              </a:rPr>
              <a:t>Ecle.1:9</a:t>
            </a:r>
            <a:r>
              <a:rPr lang="es-CO" sz="2400" dirty="0" smtClean="0">
                <a:solidFill>
                  <a:srgbClr val="FF0000"/>
                </a:solidFill>
              </a:rPr>
              <a:t>.</a:t>
            </a:r>
            <a:endParaRPr lang="es-CO" dirty="0" smtClean="0">
              <a:solidFill>
                <a:srgbClr val="FF0000"/>
              </a:solidFill>
            </a:endParaRPr>
          </a:p>
          <a:p>
            <a:pPr marL="0" indent="0">
              <a:buNone/>
            </a:pPr>
            <a:endParaRPr lang="es-CO" sz="1800" b="1" dirty="0" smtClean="0">
              <a:solidFill>
                <a:srgbClr val="FF0000"/>
              </a:solidFill>
            </a:endParaRPr>
          </a:p>
          <a:p>
            <a:pPr marL="0" indent="0">
              <a:buNone/>
            </a:pPr>
            <a:r>
              <a:rPr lang="es-CO" sz="2000" b="1" u="sng" dirty="0" smtClean="0"/>
              <a:t>El Edén restaurado:</a:t>
            </a:r>
          </a:p>
          <a:p>
            <a:pPr marL="0" indent="0">
              <a:buNone/>
            </a:pPr>
            <a:r>
              <a:rPr lang="es-CO" sz="1800" b="1" dirty="0" smtClean="0">
                <a:solidFill>
                  <a:srgbClr val="FF0000"/>
                </a:solidFill>
              </a:rPr>
              <a:t>Gén. 2</a:t>
            </a:r>
            <a:r>
              <a:rPr lang="es-CO" sz="1800" b="1" dirty="0">
                <a:solidFill>
                  <a:srgbClr val="FF0000"/>
                </a:solidFill>
              </a:rPr>
              <a:t>: 15</a:t>
            </a:r>
            <a:r>
              <a:rPr lang="es-CO" sz="1800" dirty="0"/>
              <a:t>. Tomó, pues, Jehová Dios al hombre, y lo puso en el huerto de Edén</a:t>
            </a:r>
            <a:r>
              <a:rPr lang="es-CO" sz="1800" u="sng" dirty="0"/>
              <a:t>, para que lo labrara y lo guardase. </a:t>
            </a:r>
            <a:endParaRPr lang="es-CO" sz="1800" u="sng" dirty="0" smtClean="0"/>
          </a:p>
          <a:p>
            <a:pPr marL="0" indent="0">
              <a:buNone/>
            </a:pPr>
            <a:r>
              <a:rPr lang="es-CO" sz="1800" b="1" dirty="0">
                <a:solidFill>
                  <a:srgbClr val="FF0000"/>
                </a:solidFill>
              </a:rPr>
              <a:t> </a:t>
            </a:r>
            <a:r>
              <a:rPr lang="es-CO" sz="1800" b="1" dirty="0" smtClean="0">
                <a:solidFill>
                  <a:srgbClr val="FF0000"/>
                </a:solidFill>
              </a:rPr>
              <a:t>Eze.28: 25,26</a:t>
            </a:r>
            <a:r>
              <a:rPr lang="es-CO" sz="1800" dirty="0" smtClean="0">
                <a:solidFill>
                  <a:srgbClr val="FF0000"/>
                </a:solidFill>
              </a:rPr>
              <a:t>.  </a:t>
            </a:r>
            <a:r>
              <a:rPr lang="es-CO" sz="1800" dirty="0"/>
              <a:t>Así ha dicho Jehová el Señor: Cuando recoja a la casa de Israel de los pueblos entre los cuales está esparcida, entonces me santificaré en ellos ante los ojos de las naciones, y habitarán en su tierra, la cual di a mi siervo Jacob. </a:t>
            </a:r>
            <a:r>
              <a:rPr lang="es-CO" sz="1800" dirty="0" smtClean="0"/>
              <a:t>26 </a:t>
            </a:r>
            <a:r>
              <a:rPr lang="es-CO" sz="1800" dirty="0"/>
              <a:t>Y habitarán en ella seguros, </a:t>
            </a:r>
            <a:r>
              <a:rPr lang="es-CO" sz="1800" u="sng" dirty="0"/>
              <a:t>y edificarán casas, y plantarán viñas</a:t>
            </a:r>
            <a:r>
              <a:rPr lang="es-CO" sz="1800" dirty="0"/>
              <a:t>, y vivirán confiadamente, cuando yo haga juicios en todos los que los despojan en sus alrededores; y sabrán que yo soy Jehová su Dios</a:t>
            </a:r>
          </a:p>
          <a:p>
            <a:endParaRPr lang="es-CO" sz="1800" dirty="0"/>
          </a:p>
          <a:p>
            <a:endParaRPr lang="es-CO" dirty="0"/>
          </a:p>
        </p:txBody>
      </p:sp>
    </p:spTree>
    <p:extLst>
      <p:ext uri="{BB962C8B-B14F-4D97-AF65-F5344CB8AC3E}">
        <p14:creationId xmlns:p14="http://schemas.microsoft.com/office/powerpoint/2010/main" val="4687555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978896" cy="2808312"/>
          </a:xfrm>
        </p:spPr>
        <p:txBody>
          <a:bodyPr>
            <a:normAutofit fontScale="92500" lnSpcReduction="20000"/>
          </a:bodyPr>
          <a:lstStyle/>
          <a:p>
            <a:pPr marL="0" indent="0">
              <a:buNone/>
            </a:pPr>
            <a:r>
              <a:rPr lang="es-CO" sz="2000" b="1" u="sng" dirty="0" smtClean="0"/>
              <a:t>De Edén al Edén restaurado:</a:t>
            </a:r>
            <a:endParaRPr lang="es-CO" sz="2000" b="1" dirty="0" smtClean="0">
              <a:solidFill>
                <a:srgbClr val="FF0000"/>
              </a:solidFill>
            </a:endParaRPr>
          </a:p>
          <a:p>
            <a:pPr marL="0" indent="0">
              <a:buNone/>
            </a:pPr>
            <a:r>
              <a:rPr lang="es-CO" sz="2000" b="1" dirty="0">
                <a:solidFill>
                  <a:srgbClr val="FF0000"/>
                </a:solidFill>
              </a:rPr>
              <a:t>Gén.2:8,9. </a:t>
            </a:r>
            <a:r>
              <a:rPr lang="es-CO" sz="1800" dirty="0" smtClean="0"/>
              <a:t>Y </a:t>
            </a:r>
            <a:r>
              <a:rPr lang="es-CO" sz="1800" dirty="0"/>
              <a:t>Jehová Dios plantó un huerto en Edén, al oriente; y puso allí al hombre que había formado. </a:t>
            </a:r>
            <a:r>
              <a:rPr lang="es-CO" sz="1800" dirty="0" smtClean="0"/>
              <a:t>9 </a:t>
            </a:r>
            <a:r>
              <a:rPr lang="es-CO" sz="1800" dirty="0"/>
              <a:t>Y Jehová Dios hizo nacer de la tierra todo árbol delicioso a la vista, y bueno para comer; también el árbol de vida en medio del huerto</a:t>
            </a:r>
            <a:r>
              <a:rPr lang="es-CO" sz="1800" dirty="0" smtClean="0"/>
              <a:t>, </a:t>
            </a:r>
            <a:r>
              <a:rPr lang="es-CO" sz="1800" dirty="0">
                <a:solidFill>
                  <a:srgbClr val="FF0000"/>
                </a:solidFill>
              </a:rPr>
              <a:t>Apoc.22:14.</a:t>
            </a:r>
            <a:r>
              <a:rPr lang="es-CO" sz="1800" dirty="0"/>
              <a:t> Bienaventurados los que hacen sus mandamientos, para que su potencia [y potestad] sea en el árbol de la vida, y que entren por las puertas en la Ciudad. </a:t>
            </a:r>
            <a:r>
              <a:rPr lang="es-CO" sz="1800" dirty="0">
                <a:solidFill>
                  <a:srgbClr val="FF0000"/>
                </a:solidFill>
              </a:rPr>
              <a:t>Juan 14</a:t>
            </a:r>
            <a:r>
              <a:rPr lang="es-CO" sz="1800" dirty="0" smtClean="0">
                <a:solidFill>
                  <a:srgbClr val="FF0000"/>
                </a:solidFill>
              </a:rPr>
              <a:t>: 2</a:t>
            </a:r>
            <a:r>
              <a:rPr lang="es-CO" sz="1800" dirty="0" smtClean="0"/>
              <a:t>. </a:t>
            </a:r>
            <a:r>
              <a:rPr lang="es-CO" sz="1800" u="sng" dirty="0" smtClean="0"/>
              <a:t>En </a:t>
            </a:r>
            <a:r>
              <a:rPr lang="es-CO" sz="1800" u="sng" dirty="0"/>
              <a:t>la Casa de mi Padre muchas moradas hay</a:t>
            </a:r>
            <a:r>
              <a:rPr lang="es-CO" sz="1800" u="sng" dirty="0" smtClean="0"/>
              <a:t>;….</a:t>
            </a:r>
          </a:p>
          <a:p>
            <a:pPr marL="0" indent="0">
              <a:buNone/>
            </a:pPr>
            <a:r>
              <a:rPr lang="es-CO" sz="1800" dirty="0"/>
              <a:t> </a:t>
            </a:r>
            <a:endParaRPr lang="es-CO" sz="1800" dirty="0" smtClean="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04664"/>
            <a:ext cx="3135238" cy="25286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419872" y="3212976"/>
            <a:ext cx="5559499" cy="3693319"/>
          </a:xfrm>
          <a:prstGeom prst="rect">
            <a:avLst/>
          </a:prstGeom>
        </p:spPr>
        <p:txBody>
          <a:bodyPr wrap="square">
            <a:spAutoFit/>
          </a:bodyPr>
          <a:lstStyle/>
          <a:p>
            <a:r>
              <a:rPr lang="es-CO" dirty="0"/>
              <a:t>A semejanza de la Canaán terrenal que fue parcelada llena de cultivos durante los 4000 años de pecado entre el pueblo de Dios </a:t>
            </a:r>
            <a:r>
              <a:rPr lang="es-CO" b="1" dirty="0">
                <a:solidFill>
                  <a:srgbClr val="FF0000"/>
                </a:solidFill>
              </a:rPr>
              <a:t>(Deut.6:10,11), </a:t>
            </a:r>
            <a:r>
              <a:rPr lang="es-CO" dirty="0"/>
              <a:t>Y será, cuando el SEÑOR tu Dios te hubiere introducido en la tierra que juró a tus padres Abraham, Isaac, y Jacob, para dártela a ti; ciudades grandes y buenas que [tú] no edificaste; 11 y casas llenas de todo bien, que [tú] no llenaste, y cisternas cavadas, que [tú] no cavaste; viñas y olivares que [tú] no plantaste; (para) que comas y te sacies. De la misma forma, la Canaán restaurada también será parcelada equitativamente entre todos los redimidos después de los 1000 años. </a:t>
            </a:r>
          </a:p>
          <a:p>
            <a:endParaRPr lang="es-CO" dirty="0"/>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212976"/>
            <a:ext cx="3024336" cy="3331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72865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lstStyle/>
          <a:p>
            <a:r>
              <a:rPr lang="es-CO" dirty="0" smtClean="0"/>
              <a:t>«Y verán su cara»</a:t>
            </a:r>
            <a:endParaRPr lang="es-CO" dirty="0"/>
          </a:p>
        </p:txBody>
      </p:sp>
      <p:sp>
        <p:nvSpPr>
          <p:cNvPr id="3" name="2 Marcador de contenido"/>
          <p:cNvSpPr>
            <a:spLocks noGrp="1"/>
          </p:cNvSpPr>
          <p:nvPr>
            <p:ph idx="1"/>
          </p:nvPr>
        </p:nvSpPr>
        <p:spPr>
          <a:xfrm>
            <a:off x="457200" y="1600201"/>
            <a:ext cx="8229600" cy="2260848"/>
          </a:xfrm>
        </p:spPr>
        <p:txBody>
          <a:bodyPr>
            <a:normAutofit lnSpcReduction="10000"/>
          </a:bodyPr>
          <a:lstStyle/>
          <a:p>
            <a:pPr marL="0" indent="0">
              <a:buNone/>
            </a:pPr>
            <a:r>
              <a:rPr lang="es-CO" sz="1800" b="1" dirty="0">
                <a:solidFill>
                  <a:srgbClr val="FF0000"/>
                </a:solidFill>
              </a:rPr>
              <a:t>Gén.2:1-3</a:t>
            </a:r>
            <a:r>
              <a:rPr lang="es-CO" sz="1800" dirty="0"/>
              <a:t>. 1 Y fueron acabados los cielos y la tierra, y todo su ornamento. </a:t>
            </a:r>
            <a:r>
              <a:rPr lang="es-CO" sz="1800" dirty="0" smtClean="0"/>
              <a:t>2 </a:t>
            </a:r>
            <a:r>
              <a:rPr lang="es-CO" sz="1800" dirty="0"/>
              <a:t>Y acabó Dios en el día séptimo su obra que hizo, y </a:t>
            </a:r>
            <a:r>
              <a:rPr lang="es-CO" sz="1800" u="sng" dirty="0"/>
              <a:t>reposó el día séptimo </a:t>
            </a:r>
            <a:r>
              <a:rPr lang="es-CO" sz="1800" dirty="0"/>
              <a:t>de toda su obra que había hecho. </a:t>
            </a:r>
            <a:r>
              <a:rPr lang="es-CO" sz="1800" dirty="0" smtClean="0"/>
              <a:t>3 </a:t>
            </a:r>
            <a:r>
              <a:rPr lang="es-CO" sz="1800" dirty="0"/>
              <a:t>Y </a:t>
            </a:r>
            <a:r>
              <a:rPr lang="es-CO" sz="1800" u="sng" dirty="0"/>
              <a:t>bendijo Dios al día séptimo, y lo santificó</a:t>
            </a:r>
            <a:r>
              <a:rPr lang="es-CO" sz="1800" dirty="0"/>
              <a:t>, porque en él reposó de toda su obra que había creado Dios en perfección. </a:t>
            </a:r>
            <a:r>
              <a:rPr lang="es-CO" sz="1800" b="1" dirty="0" smtClean="0">
                <a:solidFill>
                  <a:srgbClr val="FF0000"/>
                </a:solidFill>
              </a:rPr>
              <a:t>Isaías 66:22,23. </a:t>
            </a:r>
            <a:r>
              <a:rPr lang="es-CO" sz="1800" dirty="0" smtClean="0"/>
              <a:t>Porque </a:t>
            </a:r>
            <a:r>
              <a:rPr lang="es-CO" sz="1800" dirty="0"/>
              <a:t>como los cielos nuevos y la nueva tierra que yo hago, permanecen delante de mí, dice el SEÑOR, así permanecerá vuestra simiente y vuestro nombre. </a:t>
            </a:r>
            <a:r>
              <a:rPr lang="es-CO" sz="1800" dirty="0" smtClean="0"/>
              <a:t>23 </a:t>
            </a:r>
            <a:r>
              <a:rPr lang="es-CO" sz="1800" dirty="0"/>
              <a:t>Y será que de luna nueva en luna nueva, y de </a:t>
            </a:r>
            <a:r>
              <a:rPr lang="es-CO" sz="1800" u="sng" dirty="0"/>
              <a:t>sábado en sábado, </a:t>
            </a:r>
            <a:r>
              <a:rPr lang="es-CO" sz="1800" b="1" u="sng" dirty="0" smtClean="0"/>
              <a:t>VENDRÁ TODA CARNE A ADORAR DELANTE DE MÍ, DIJO EL SEÑOR.</a:t>
            </a:r>
          </a:p>
        </p:txBody>
      </p:sp>
      <p:sp>
        <p:nvSpPr>
          <p:cNvPr id="4" name="3 Rectángulo"/>
          <p:cNvSpPr/>
          <p:nvPr/>
        </p:nvSpPr>
        <p:spPr>
          <a:xfrm>
            <a:off x="2621675" y="3933056"/>
            <a:ext cx="3744416" cy="2862322"/>
          </a:xfrm>
          <a:prstGeom prst="rect">
            <a:avLst/>
          </a:prstGeom>
        </p:spPr>
        <p:txBody>
          <a:bodyPr wrap="square">
            <a:spAutoFit/>
          </a:bodyPr>
          <a:lstStyle/>
          <a:p>
            <a:pPr algn="ctr"/>
            <a:r>
              <a:rPr lang="es-CO" dirty="0"/>
              <a:t>Nota. La Biblia da a entender que antes de </a:t>
            </a:r>
            <a:r>
              <a:rPr lang="es-CO" b="1" dirty="0">
                <a:solidFill>
                  <a:srgbClr val="FF0000"/>
                </a:solidFill>
              </a:rPr>
              <a:t>Gé.3:8</a:t>
            </a:r>
            <a:r>
              <a:rPr lang="es-CO" dirty="0"/>
              <a:t>.  Al no haber pecado, Adán y Eva, se deleitaban en hablar con su Creador cara a cara, y el pecado impidió que esta relación continuara. </a:t>
            </a:r>
            <a:r>
              <a:rPr lang="es-CO" b="1" dirty="0">
                <a:solidFill>
                  <a:srgbClr val="FF0000"/>
                </a:solidFill>
              </a:rPr>
              <a:t>Apoc.22:8, </a:t>
            </a:r>
            <a:r>
              <a:rPr lang="es-CO" dirty="0"/>
              <a:t>dice: Y Verán su rostro». </a:t>
            </a:r>
            <a:endParaRPr lang="es-CO" dirty="0" smtClean="0"/>
          </a:p>
          <a:p>
            <a:pPr algn="ctr"/>
            <a:r>
              <a:rPr lang="es-CO" dirty="0" smtClean="0"/>
              <a:t>Por </a:t>
            </a:r>
            <a:r>
              <a:rPr lang="es-CO" dirty="0"/>
              <a:t>tanto: Pasados los 7000 mil </a:t>
            </a:r>
            <a:r>
              <a:rPr lang="es-CO" dirty="0" smtClean="0"/>
              <a:t>años, de Edén a Edén</a:t>
            </a:r>
            <a:r>
              <a:rPr lang="es-CO" dirty="0"/>
              <a:t>, </a:t>
            </a:r>
            <a:r>
              <a:rPr lang="es-CO" dirty="0" smtClean="0"/>
              <a:t>«</a:t>
            </a:r>
            <a:r>
              <a:rPr lang="es-CO" b="1" dirty="0" smtClean="0"/>
              <a:t>lo </a:t>
            </a:r>
            <a:r>
              <a:rPr lang="es-CO" b="1" dirty="0"/>
              <a:t>que fue, es lo que </a:t>
            </a:r>
            <a:r>
              <a:rPr lang="es-CO" b="1" dirty="0" smtClean="0"/>
              <a:t>será»</a:t>
            </a:r>
            <a:endParaRPr lang="es-CO"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54" y="4083104"/>
            <a:ext cx="2524125" cy="256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4083104"/>
            <a:ext cx="2304256" cy="256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20998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dirty="0" smtClean="0"/>
              <a:t>Cuan bueno es Dios: Después de 7000 años, otra vez en el Edén restaurado, nuestro bello hogar</a:t>
            </a:r>
            <a:endParaRPr lang="es-CO" sz="32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242" y="4077072"/>
            <a:ext cx="1866900" cy="2447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904" y="1844824"/>
            <a:ext cx="5280992" cy="489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3165" y="1628800"/>
            <a:ext cx="2664296"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9054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259468"/>
            <a:ext cx="9143999" cy="45457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0" y="59139"/>
            <a:ext cx="9144000" cy="1200329"/>
          </a:xfrm>
          <a:prstGeom prst="rect">
            <a:avLst/>
          </a:prstGeom>
          <a:solidFill>
            <a:schemeClr val="accent6">
              <a:lumMod val="20000"/>
              <a:lumOff val="80000"/>
            </a:schemeClr>
          </a:solidFill>
        </p:spPr>
        <p:txBody>
          <a:bodyPr wrap="square">
            <a:spAutoFit/>
          </a:bodyPr>
          <a:lstStyle/>
          <a:p>
            <a:pPr algn="ctr"/>
            <a:r>
              <a:rPr lang="es-CO" dirty="0"/>
              <a:t>De acuerdo al C.S. p 375, y Apo.20:5, El Edén será restaurado cuando terminen los 7000 años de «un día es como mil años, y mil años como un día». </a:t>
            </a:r>
            <a:endParaRPr lang="es-CO" dirty="0" smtClean="0"/>
          </a:p>
          <a:p>
            <a:pPr algn="ctr"/>
            <a:r>
              <a:rPr lang="es-CO" dirty="0" smtClean="0"/>
              <a:t>Mi </a:t>
            </a:r>
            <a:r>
              <a:rPr lang="es-CO" dirty="0"/>
              <a:t>invitación es que tu y yo nos preparemos, porque los 6000 años de pecado ya casi se cumplen. </a:t>
            </a:r>
          </a:p>
        </p:txBody>
      </p:sp>
      <p:sp>
        <p:nvSpPr>
          <p:cNvPr id="5" name="4 Rectángulo"/>
          <p:cNvSpPr/>
          <p:nvPr/>
        </p:nvSpPr>
        <p:spPr>
          <a:xfrm>
            <a:off x="1" y="5805264"/>
            <a:ext cx="9143999" cy="923330"/>
          </a:xfrm>
          <a:prstGeom prst="rect">
            <a:avLst/>
          </a:prstGeom>
        </p:spPr>
        <p:txBody>
          <a:bodyPr wrap="square">
            <a:spAutoFit/>
          </a:bodyPr>
          <a:lstStyle/>
          <a:p>
            <a:pPr algn="ctr"/>
            <a:r>
              <a:rPr lang="es-CO" dirty="0"/>
              <a:t>Las profecías que el Señor dio como señales de su regreso, se están cumpliendo de una manera </a:t>
            </a:r>
            <a:r>
              <a:rPr lang="es-CO" dirty="0" smtClean="0"/>
              <a:t>rápida: </a:t>
            </a:r>
            <a:r>
              <a:rPr lang="es-CO" dirty="0"/>
              <a:t>Y el mismo Señor Dijo: «Y cuando estas cosas comenzaren a hacerse, </a:t>
            </a:r>
            <a:r>
              <a:rPr lang="es-CO" dirty="0" smtClean="0"/>
              <a:t>mirad, </a:t>
            </a:r>
            <a:r>
              <a:rPr lang="es-CO" dirty="0"/>
              <a:t>y levantad vuestras cabezas; porque vuestra redención está cerca» </a:t>
            </a:r>
            <a:r>
              <a:rPr lang="es-CO" b="1" dirty="0">
                <a:solidFill>
                  <a:srgbClr val="FF0000"/>
                </a:solidFill>
              </a:rPr>
              <a:t>(Luc.21:28).</a:t>
            </a:r>
          </a:p>
        </p:txBody>
      </p:sp>
    </p:spTree>
    <p:extLst>
      <p:ext uri="{BB962C8B-B14F-4D97-AF65-F5344CB8AC3E}">
        <p14:creationId xmlns:p14="http://schemas.microsoft.com/office/powerpoint/2010/main" val="2753079055"/>
      </p:ext>
    </p:extLst>
  </p:cSld>
  <p:clrMapOvr>
    <a:masterClrMapping/>
  </p:clrMapOvr>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1645</TotalTime>
  <Words>6085</Words>
  <Application>Microsoft Office PowerPoint</Application>
  <PresentationFormat>Presentación en pantalla (4:3)</PresentationFormat>
  <Paragraphs>150</Paragraphs>
  <Slides>26</Slides>
  <Notes>0</Notes>
  <HiddenSlides>0</HiddenSlides>
  <MMClips>0</MMClips>
  <ScaleCrop>false</ScaleCrop>
  <HeadingPairs>
    <vt:vector size="4" baseType="variant">
      <vt:variant>
        <vt:lpstr>Tema</vt:lpstr>
      </vt:variant>
      <vt:variant>
        <vt:i4>1</vt:i4>
      </vt:variant>
      <vt:variant>
        <vt:lpstr>Títulos de diapositiva</vt:lpstr>
      </vt:variant>
      <vt:variant>
        <vt:i4>26</vt:i4>
      </vt:variant>
    </vt:vector>
  </HeadingPairs>
  <TitlesOfParts>
    <vt:vector size="27" baseType="lpstr">
      <vt:lpstr>Tema de Office</vt:lpstr>
      <vt:lpstr>Asombrosa profecía próxima a su cumplimiento:  los seis mil años de pecado</vt:lpstr>
      <vt:lpstr>Asombrosa profecía próxima a su cumplimiento:  los seis mil años de pecado</vt:lpstr>
      <vt:lpstr>Texto bíblico base: </vt:lpstr>
      <vt:lpstr>Presentación de PowerPoint</vt:lpstr>
      <vt:lpstr>Presentación de PowerPoint</vt:lpstr>
      <vt:lpstr>Presentación de PowerPoint</vt:lpstr>
      <vt:lpstr>¿Qué profecía relacionada con los 6000 años de pecado se cumplirá?</vt:lpstr>
      <vt:lpstr>Presentación de PowerPoint</vt:lpstr>
      <vt:lpstr>Tres eventos del A. Testamento que apuntan a los  6000 años de pecado</vt:lpstr>
      <vt:lpstr>Además había un jubileo cada 50 años.</vt:lpstr>
      <vt:lpstr>Este tiempo de jubileo señalaba el tiempo desde la resurrección de Cristo hasta el día de Pentecostés 50 días.</vt:lpstr>
      <vt:lpstr>¿Cual es el resultado de esta ecuación?</vt:lpstr>
      <vt:lpstr>Acontecimientos sucedidos durante los 4000 años, algunos se repiten durante los 2000 y otros durante los 1000 años:</vt:lpstr>
      <vt:lpstr>Presentación de PowerPoint</vt:lpstr>
      <vt:lpstr>Presentación de PowerPoint</vt:lpstr>
      <vt:lpstr>Presentación de PowerPoint</vt:lpstr>
      <vt:lpstr>Presentación de PowerPoint</vt:lpstr>
      <vt:lpstr>Presentación de PowerPoint</vt:lpstr>
      <vt:lpstr>Presentación de PowerPoint</vt:lpstr>
      <vt:lpstr>«Lo que fue, es lo que será, y lo que ha sido hecho, es lo mismo que se hará; y nada hay nuevo debajo del sol» Ecle.1:9.</vt:lpstr>
      <vt:lpstr>Presentación de PowerPoint</vt:lpstr>
      <vt:lpstr>Presentación de PowerPoint</vt:lpstr>
      <vt:lpstr>Presentación de PowerPoint</vt:lpstr>
      <vt:lpstr>«Y verán su cara»</vt:lpstr>
      <vt:lpstr>Cuan bueno es Dios: Después de 7000 años, otra vez en el Edén restaurado, nuestro bello hogar</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Asombrosa profecía próxima a su cumplimiento:  los seis mil años de pecado</dc:title>
  <dc:creator>FAMILIA FIERRO CH</dc:creator>
  <cp:lastModifiedBy>FAMILIA FIERRO CH</cp:lastModifiedBy>
  <cp:revision>166</cp:revision>
  <dcterms:created xsi:type="dcterms:W3CDTF">2014-12-07T10:16:13Z</dcterms:created>
  <dcterms:modified xsi:type="dcterms:W3CDTF">2014-12-11T00:48:47Z</dcterms:modified>
</cp:coreProperties>
</file>